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charts/style9.xml" ContentType="application/vnd.ms-office.chartstyl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charts/colors9.xml" ContentType="application/vnd.ms-office.chartcolor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olors7.xml" ContentType="application/vnd.ms-office.chartcolor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6" r:id="rId3"/>
    <p:sldId id="288" r:id="rId4"/>
    <p:sldId id="291" r:id="rId5"/>
    <p:sldId id="295" r:id="rId6"/>
    <p:sldId id="296" r:id="rId7"/>
    <p:sldId id="299" r:id="rId8"/>
    <p:sldId id="292" r:id="rId9"/>
    <p:sldId id="303" r:id="rId10"/>
    <p:sldId id="320" r:id="rId11"/>
    <p:sldId id="321" r:id="rId12"/>
    <p:sldId id="305" r:id="rId13"/>
    <p:sldId id="304" r:id="rId14"/>
    <p:sldId id="306" r:id="rId15"/>
    <p:sldId id="307" r:id="rId16"/>
    <p:sldId id="322" r:id="rId17"/>
    <p:sldId id="323" r:id="rId18"/>
    <p:sldId id="308" r:id="rId19"/>
    <p:sldId id="309" r:id="rId20"/>
    <p:sldId id="31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141"/>
    <a:srgbClr val="3399FF"/>
    <a:srgbClr val="277DE5"/>
    <a:srgbClr val="3403E9"/>
    <a:srgbClr val="19016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119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4.xlsx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Office_Excel_Worksheet5.xlsx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Office_Excel_Worksheet6.xlsx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Office_Excel_Worksheet7.xlsx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Office_Excel_Worksheet8.xlsx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Office_Excel_Worksheet9.xlsx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6819381837885192"/>
          <c:y val="0.11252025562022144"/>
          <c:w val="0.7024200013065719"/>
          <c:h val="0.67431059617706035"/>
        </c:manualLayout>
      </c:layout>
      <c:lineChart>
        <c:grouping val="standard"/>
        <c:ser>
          <c:idx val="0"/>
          <c:order val="0"/>
          <c:tx>
            <c:strRef>
              <c:f>Sheet1!$C$2:$C$357</c:f>
              <c:strCache>
                <c:ptCount val="3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Sheet1!$B$358:$B$10852</c:f>
              <c:strCach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Grand </c:v>
                </c:pt>
              </c:strCache>
            </c:strRef>
          </c:cat>
          <c:val>
            <c:numRef>
              <c:f>Sheet1!$C$358:$C$10852</c:f>
              <c:numCache>
                <c:formatCode>General</c:formatCode>
                <c:ptCount val="42"/>
                <c:pt idx="0">
                  <c:v>355</c:v>
                </c:pt>
                <c:pt idx="1">
                  <c:v>21</c:v>
                </c:pt>
                <c:pt idx="2">
                  <c:v>28</c:v>
                </c:pt>
                <c:pt idx="3">
                  <c:v>55</c:v>
                </c:pt>
                <c:pt idx="4">
                  <c:v>48</c:v>
                </c:pt>
                <c:pt idx="5">
                  <c:v>73</c:v>
                </c:pt>
                <c:pt idx="6">
                  <c:v>70</c:v>
                </c:pt>
                <c:pt idx="7">
                  <c:v>85</c:v>
                </c:pt>
                <c:pt idx="8">
                  <c:v>97</c:v>
                </c:pt>
                <c:pt idx="9">
                  <c:v>101</c:v>
                </c:pt>
                <c:pt idx="10">
                  <c:v>138</c:v>
                </c:pt>
                <c:pt idx="11">
                  <c:v>100</c:v>
                </c:pt>
                <c:pt idx="12">
                  <c:v>148</c:v>
                </c:pt>
                <c:pt idx="13">
                  <c:v>104</c:v>
                </c:pt>
                <c:pt idx="14">
                  <c:v>117</c:v>
                </c:pt>
                <c:pt idx="15">
                  <c:v>185</c:v>
                </c:pt>
                <c:pt idx="16">
                  <c:v>130</c:v>
                </c:pt>
                <c:pt idx="17">
                  <c:v>118</c:v>
                </c:pt>
                <c:pt idx="18">
                  <c:v>84</c:v>
                </c:pt>
                <c:pt idx="19">
                  <c:v>46</c:v>
                </c:pt>
                <c:pt idx="20">
                  <c:v>528</c:v>
                </c:pt>
                <c:pt idx="21">
                  <c:v>296</c:v>
                </c:pt>
                <c:pt idx="22">
                  <c:v>246</c:v>
                </c:pt>
                <c:pt idx="23">
                  <c:v>251</c:v>
                </c:pt>
                <c:pt idx="24">
                  <c:v>270</c:v>
                </c:pt>
                <c:pt idx="25">
                  <c:v>283</c:v>
                </c:pt>
                <c:pt idx="26">
                  <c:v>287</c:v>
                </c:pt>
                <c:pt idx="27">
                  <c:v>287</c:v>
                </c:pt>
                <c:pt idx="28">
                  <c:v>322</c:v>
                </c:pt>
                <c:pt idx="29">
                  <c:v>324</c:v>
                </c:pt>
                <c:pt idx="30">
                  <c:v>544</c:v>
                </c:pt>
                <c:pt idx="31">
                  <c:v>317</c:v>
                </c:pt>
                <c:pt idx="32">
                  <c:v>323</c:v>
                </c:pt>
                <c:pt idx="33">
                  <c:v>321</c:v>
                </c:pt>
                <c:pt idx="34">
                  <c:v>332</c:v>
                </c:pt>
                <c:pt idx="35">
                  <c:v>372</c:v>
                </c:pt>
                <c:pt idx="36">
                  <c:v>378</c:v>
                </c:pt>
                <c:pt idx="37">
                  <c:v>468</c:v>
                </c:pt>
                <c:pt idx="38">
                  <c:v>527</c:v>
                </c:pt>
                <c:pt idx="39">
                  <c:v>444</c:v>
                </c:pt>
                <c:pt idx="40">
                  <c:v>1585</c:v>
                </c:pt>
                <c:pt idx="41">
                  <c:v>10808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BF-4C2F-9F82-16627F66303A}"/>
            </c:ext>
          </c:extLst>
        </c:ser>
        <c:marker val="1"/>
        <c:axId val="92357376"/>
        <c:axId val="92358912"/>
      </c:lineChart>
      <c:catAx>
        <c:axId val="9235737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58912"/>
        <c:crosses val="autoZero"/>
        <c:auto val="1"/>
        <c:lblAlgn val="ctr"/>
        <c:lblOffset val="100"/>
        <c:tickLblSkip val="10"/>
      </c:catAx>
      <c:valAx>
        <c:axId val="92358912"/>
        <c:scaling>
          <c:orientation val="minMax"/>
          <c:max val="1700"/>
          <c:min val="0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57376"/>
        <c:crosses val="autoZero"/>
        <c:crossBetween val="between"/>
        <c:majorUnit val="200"/>
        <c:minorUnit val="100"/>
      </c:valAx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2369157312782714"/>
          <c:y val="4.238921001926782E-2"/>
          <c:w val="0.75546029485675958"/>
          <c:h val="0.72177931515785965"/>
        </c:manualLayout>
      </c:layout>
      <c:lineChart>
        <c:grouping val="standard"/>
        <c:ser>
          <c:idx val="0"/>
          <c:order val="0"/>
          <c:tx>
            <c:strRef>
              <c:f>Sheet2!$C$2:$C$375</c:f>
              <c:strCache>
                <c:ptCount val="37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Sheet2!$B$376:$B$7435</c:f>
              <c:strCach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Grand </c:v>
                </c:pt>
              </c:strCache>
            </c:strRef>
          </c:cat>
          <c:val>
            <c:numRef>
              <c:f>Sheet2!$C$376:$C$7435</c:f>
              <c:numCache>
                <c:formatCode>General</c:formatCode>
                <c:ptCount val="42"/>
                <c:pt idx="0">
                  <c:v>373</c:v>
                </c:pt>
                <c:pt idx="1">
                  <c:v>24</c:v>
                </c:pt>
                <c:pt idx="2">
                  <c:v>32</c:v>
                </c:pt>
                <c:pt idx="3">
                  <c:v>45</c:v>
                </c:pt>
                <c:pt idx="4">
                  <c:v>47</c:v>
                </c:pt>
                <c:pt idx="5">
                  <c:v>66</c:v>
                </c:pt>
                <c:pt idx="6">
                  <c:v>78</c:v>
                </c:pt>
                <c:pt idx="7">
                  <c:v>67</c:v>
                </c:pt>
                <c:pt idx="8">
                  <c:v>75</c:v>
                </c:pt>
                <c:pt idx="9">
                  <c:v>60</c:v>
                </c:pt>
                <c:pt idx="10">
                  <c:v>174</c:v>
                </c:pt>
                <c:pt idx="11">
                  <c:v>141</c:v>
                </c:pt>
                <c:pt idx="12">
                  <c:v>127</c:v>
                </c:pt>
                <c:pt idx="13">
                  <c:v>144</c:v>
                </c:pt>
                <c:pt idx="14">
                  <c:v>133</c:v>
                </c:pt>
                <c:pt idx="15">
                  <c:v>140</c:v>
                </c:pt>
                <c:pt idx="16">
                  <c:v>104</c:v>
                </c:pt>
                <c:pt idx="17">
                  <c:v>110</c:v>
                </c:pt>
                <c:pt idx="18">
                  <c:v>86</c:v>
                </c:pt>
                <c:pt idx="19">
                  <c:v>39</c:v>
                </c:pt>
                <c:pt idx="20">
                  <c:v>658</c:v>
                </c:pt>
                <c:pt idx="21">
                  <c:v>310</c:v>
                </c:pt>
                <c:pt idx="22">
                  <c:v>243</c:v>
                </c:pt>
                <c:pt idx="23">
                  <c:v>196</c:v>
                </c:pt>
                <c:pt idx="24">
                  <c:v>216</c:v>
                </c:pt>
                <c:pt idx="25">
                  <c:v>237</c:v>
                </c:pt>
                <c:pt idx="26">
                  <c:v>190</c:v>
                </c:pt>
                <c:pt idx="27">
                  <c:v>189</c:v>
                </c:pt>
                <c:pt idx="28">
                  <c:v>215</c:v>
                </c:pt>
                <c:pt idx="29">
                  <c:v>144</c:v>
                </c:pt>
                <c:pt idx="30">
                  <c:v>217</c:v>
                </c:pt>
                <c:pt idx="31">
                  <c:v>168</c:v>
                </c:pt>
                <c:pt idx="32">
                  <c:v>190</c:v>
                </c:pt>
                <c:pt idx="33">
                  <c:v>164</c:v>
                </c:pt>
                <c:pt idx="34">
                  <c:v>193</c:v>
                </c:pt>
                <c:pt idx="35">
                  <c:v>193</c:v>
                </c:pt>
                <c:pt idx="36">
                  <c:v>211</c:v>
                </c:pt>
                <c:pt idx="37">
                  <c:v>183</c:v>
                </c:pt>
                <c:pt idx="38">
                  <c:v>229</c:v>
                </c:pt>
                <c:pt idx="39">
                  <c:v>130</c:v>
                </c:pt>
                <c:pt idx="40">
                  <c:v>850</c:v>
                </c:pt>
                <c:pt idx="41">
                  <c:v>7391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70-4D42-BBAE-1D8D5D2C0492}"/>
            </c:ext>
          </c:extLst>
        </c:ser>
        <c:marker val="1"/>
        <c:axId val="107183488"/>
        <c:axId val="92329088"/>
      </c:lineChart>
      <c:catAx>
        <c:axId val="107183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29088"/>
        <c:crosses val="autoZero"/>
        <c:auto val="1"/>
        <c:lblAlgn val="ctr"/>
        <c:lblOffset val="100"/>
        <c:tickLblSkip val="10"/>
      </c:catAx>
      <c:valAx>
        <c:axId val="92329088"/>
        <c:scaling>
          <c:orientation val="minMax"/>
          <c:max val="1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8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6818379296795011"/>
          <c:y val="5.0918635170603702E-2"/>
          <c:w val="0.8116361442715857"/>
          <c:h val="0.7528847836328153"/>
        </c:manualLayout>
      </c:layout>
      <c:lineChart>
        <c:grouping val="standard"/>
        <c:ser>
          <c:idx val="0"/>
          <c:order val="0"/>
          <c:tx>
            <c:strRef>
              <c:f>Sheet1!$C$2:$C$462</c:f>
              <c:strCache>
                <c:ptCount val="4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Sheet1!$B$463:$B$13112</c:f>
              <c:strCach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Grand </c:v>
                </c:pt>
              </c:strCache>
            </c:strRef>
          </c:cat>
          <c:val>
            <c:numRef>
              <c:f>Sheet1!$C$463:$C$13112</c:f>
              <c:numCache>
                <c:formatCode>General</c:formatCode>
                <c:ptCount val="42"/>
                <c:pt idx="0">
                  <c:v>460</c:v>
                </c:pt>
                <c:pt idx="1">
                  <c:v>7</c:v>
                </c:pt>
                <c:pt idx="2">
                  <c:v>11</c:v>
                </c:pt>
                <c:pt idx="3">
                  <c:v>12</c:v>
                </c:pt>
                <c:pt idx="4">
                  <c:v>18</c:v>
                </c:pt>
                <c:pt idx="5">
                  <c:v>18</c:v>
                </c:pt>
                <c:pt idx="6">
                  <c:v>17</c:v>
                </c:pt>
                <c:pt idx="7">
                  <c:v>29</c:v>
                </c:pt>
                <c:pt idx="8">
                  <c:v>28</c:v>
                </c:pt>
                <c:pt idx="9">
                  <c:v>31</c:v>
                </c:pt>
                <c:pt idx="10">
                  <c:v>60</c:v>
                </c:pt>
                <c:pt idx="11">
                  <c:v>44</c:v>
                </c:pt>
                <c:pt idx="12">
                  <c:v>70</c:v>
                </c:pt>
                <c:pt idx="13">
                  <c:v>56</c:v>
                </c:pt>
                <c:pt idx="14">
                  <c:v>48</c:v>
                </c:pt>
                <c:pt idx="15">
                  <c:v>102</c:v>
                </c:pt>
                <c:pt idx="16">
                  <c:v>79</c:v>
                </c:pt>
                <c:pt idx="17">
                  <c:v>72</c:v>
                </c:pt>
                <c:pt idx="18">
                  <c:v>53</c:v>
                </c:pt>
                <c:pt idx="19">
                  <c:v>31</c:v>
                </c:pt>
                <c:pt idx="20">
                  <c:v>364</c:v>
                </c:pt>
                <c:pt idx="21">
                  <c:v>304</c:v>
                </c:pt>
                <c:pt idx="22">
                  <c:v>251</c:v>
                </c:pt>
                <c:pt idx="23">
                  <c:v>242</c:v>
                </c:pt>
                <c:pt idx="24">
                  <c:v>279</c:v>
                </c:pt>
                <c:pt idx="25">
                  <c:v>305</c:v>
                </c:pt>
                <c:pt idx="26">
                  <c:v>315</c:v>
                </c:pt>
                <c:pt idx="27">
                  <c:v>303</c:v>
                </c:pt>
                <c:pt idx="28">
                  <c:v>383</c:v>
                </c:pt>
                <c:pt idx="29">
                  <c:v>350</c:v>
                </c:pt>
                <c:pt idx="30">
                  <c:v>519</c:v>
                </c:pt>
                <c:pt idx="31">
                  <c:v>388</c:v>
                </c:pt>
                <c:pt idx="32">
                  <c:v>491</c:v>
                </c:pt>
                <c:pt idx="33">
                  <c:v>486</c:v>
                </c:pt>
                <c:pt idx="34">
                  <c:v>601</c:v>
                </c:pt>
                <c:pt idx="35">
                  <c:v>735</c:v>
                </c:pt>
                <c:pt idx="36">
                  <c:v>769</c:v>
                </c:pt>
                <c:pt idx="37">
                  <c:v>877</c:v>
                </c:pt>
                <c:pt idx="38">
                  <c:v>1114</c:v>
                </c:pt>
                <c:pt idx="39">
                  <c:v>916</c:v>
                </c:pt>
                <c:pt idx="40">
                  <c:v>1830</c:v>
                </c:pt>
                <c:pt idx="41">
                  <c:v>13068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B7-43DC-9CCE-8659E67D3A60}"/>
            </c:ext>
          </c:extLst>
        </c:ser>
        <c:marker val="1"/>
        <c:axId val="92101248"/>
        <c:axId val="92103040"/>
      </c:lineChart>
      <c:catAx>
        <c:axId val="92101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03040"/>
        <c:crosses val="autoZero"/>
        <c:auto val="1"/>
        <c:lblAlgn val="ctr"/>
        <c:lblOffset val="100"/>
        <c:tickLblSkip val="10"/>
      </c:catAx>
      <c:valAx>
        <c:axId val="92103040"/>
        <c:scaling>
          <c:orientation val="minMax"/>
          <c:max val="2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01248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1115527006492615"/>
          <c:y val="0.10278990140758351"/>
          <c:w val="0.76237256527144637"/>
          <c:h val="0.68439067820060873"/>
        </c:manualLayout>
      </c:layout>
      <c:lineChart>
        <c:grouping val="standard"/>
        <c:ser>
          <c:idx val="0"/>
          <c:order val="0"/>
          <c:tx>
            <c:strRef>
              <c:f>'sagamocdo-statistika'!$C$2:$C$161</c:f>
              <c:strCache>
                <c:ptCount val="1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'sagamocdo-statistika'!$B$162:$B$5374</c:f>
              <c:strCach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Grand </c:v>
                </c:pt>
              </c:strCache>
            </c:strRef>
          </c:cat>
          <c:val>
            <c:numRef>
              <c:f>'sagamocdo-statistika'!$C$162:$C$5374</c:f>
              <c:numCache>
                <c:formatCode>General</c:formatCode>
                <c:ptCount val="42"/>
                <c:pt idx="0">
                  <c:v>159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  <c:pt idx="4">
                  <c:v>7</c:v>
                </c:pt>
                <c:pt idx="5">
                  <c:v>9</c:v>
                </c:pt>
                <c:pt idx="6">
                  <c:v>20</c:v>
                </c:pt>
                <c:pt idx="7">
                  <c:v>20</c:v>
                </c:pt>
                <c:pt idx="8">
                  <c:v>19</c:v>
                </c:pt>
                <c:pt idx="9">
                  <c:v>27</c:v>
                </c:pt>
                <c:pt idx="10">
                  <c:v>30</c:v>
                </c:pt>
                <c:pt idx="11">
                  <c:v>15</c:v>
                </c:pt>
                <c:pt idx="12">
                  <c:v>32</c:v>
                </c:pt>
                <c:pt idx="13">
                  <c:v>26</c:v>
                </c:pt>
                <c:pt idx="14">
                  <c:v>39</c:v>
                </c:pt>
                <c:pt idx="15">
                  <c:v>65</c:v>
                </c:pt>
                <c:pt idx="16">
                  <c:v>89</c:v>
                </c:pt>
                <c:pt idx="17">
                  <c:v>60</c:v>
                </c:pt>
                <c:pt idx="18">
                  <c:v>87</c:v>
                </c:pt>
                <c:pt idx="19">
                  <c:v>50</c:v>
                </c:pt>
                <c:pt idx="20">
                  <c:v>143</c:v>
                </c:pt>
                <c:pt idx="21">
                  <c:v>143</c:v>
                </c:pt>
                <c:pt idx="22">
                  <c:v>150</c:v>
                </c:pt>
                <c:pt idx="23">
                  <c:v>145</c:v>
                </c:pt>
                <c:pt idx="24">
                  <c:v>163</c:v>
                </c:pt>
                <c:pt idx="25">
                  <c:v>178</c:v>
                </c:pt>
                <c:pt idx="26">
                  <c:v>205</c:v>
                </c:pt>
                <c:pt idx="27">
                  <c:v>214</c:v>
                </c:pt>
                <c:pt idx="28">
                  <c:v>256</c:v>
                </c:pt>
                <c:pt idx="29">
                  <c:v>229</c:v>
                </c:pt>
                <c:pt idx="30">
                  <c:v>330</c:v>
                </c:pt>
                <c:pt idx="31">
                  <c:v>175</c:v>
                </c:pt>
                <c:pt idx="32">
                  <c:v>160</c:v>
                </c:pt>
                <c:pt idx="33">
                  <c:v>161</c:v>
                </c:pt>
                <c:pt idx="34">
                  <c:v>188</c:v>
                </c:pt>
                <c:pt idx="35">
                  <c:v>201</c:v>
                </c:pt>
                <c:pt idx="36">
                  <c:v>232</c:v>
                </c:pt>
                <c:pt idx="37">
                  <c:v>243</c:v>
                </c:pt>
                <c:pt idx="38">
                  <c:v>225</c:v>
                </c:pt>
                <c:pt idx="39">
                  <c:v>202</c:v>
                </c:pt>
                <c:pt idx="40">
                  <c:v>614</c:v>
                </c:pt>
                <c:pt idx="41">
                  <c:v>5330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60-4C0F-ACF6-E1B251484018}"/>
            </c:ext>
          </c:extLst>
        </c:ser>
        <c:marker val="1"/>
        <c:axId val="111865856"/>
        <c:axId val="111867392"/>
      </c:lineChart>
      <c:catAx>
        <c:axId val="1118658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867392"/>
        <c:crosses val="autoZero"/>
        <c:auto val="1"/>
        <c:lblAlgn val="ctr"/>
        <c:lblOffset val="100"/>
        <c:tickLblSkip val="10"/>
      </c:catAx>
      <c:valAx>
        <c:axId val="111867392"/>
        <c:scaling>
          <c:orientation val="minMax"/>
          <c:max val="1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86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1950771305102026"/>
          <c:y val="7.3593073593073599E-2"/>
          <c:w val="0.73431624077293323"/>
          <c:h val="0.66834714368775572"/>
        </c:manualLayout>
      </c:layout>
      <c:lineChart>
        <c:grouping val="standard"/>
        <c:ser>
          <c:idx val="0"/>
          <c:order val="0"/>
          <c:tx>
            <c:strRef>
              <c:f>'sagamocdo-statistika'!$C$2:$C$54</c:f>
              <c:strCach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'sagamocdo-statistika'!$B$55:$B$2137</c:f>
              <c:strCach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Grand </c:v>
                </c:pt>
              </c:strCache>
            </c:strRef>
          </c:cat>
          <c:val>
            <c:numRef>
              <c:f>'sagamocdo-statistika'!$C$55:$C$2137</c:f>
              <c:numCache>
                <c:formatCode>General</c:formatCode>
                <c:ptCount val="42"/>
                <c:pt idx="0">
                  <c:v>52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8</c:v>
                </c:pt>
                <c:pt idx="6">
                  <c:v>7</c:v>
                </c:pt>
                <c:pt idx="7">
                  <c:v>10</c:v>
                </c:pt>
                <c:pt idx="8">
                  <c:v>4</c:v>
                </c:pt>
                <c:pt idx="9">
                  <c:v>8</c:v>
                </c:pt>
                <c:pt idx="10">
                  <c:v>13</c:v>
                </c:pt>
                <c:pt idx="11">
                  <c:v>10</c:v>
                </c:pt>
                <c:pt idx="12">
                  <c:v>13</c:v>
                </c:pt>
                <c:pt idx="13">
                  <c:v>6</c:v>
                </c:pt>
                <c:pt idx="14">
                  <c:v>14</c:v>
                </c:pt>
                <c:pt idx="15">
                  <c:v>16</c:v>
                </c:pt>
                <c:pt idx="16">
                  <c:v>21</c:v>
                </c:pt>
                <c:pt idx="17">
                  <c:v>24</c:v>
                </c:pt>
                <c:pt idx="18">
                  <c:v>21</c:v>
                </c:pt>
                <c:pt idx="19">
                  <c:v>18</c:v>
                </c:pt>
                <c:pt idx="20">
                  <c:v>60</c:v>
                </c:pt>
                <c:pt idx="21">
                  <c:v>58</c:v>
                </c:pt>
                <c:pt idx="22">
                  <c:v>66</c:v>
                </c:pt>
                <c:pt idx="23">
                  <c:v>64</c:v>
                </c:pt>
                <c:pt idx="24">
                  <c:v>60</c:v>
                </c:pt>
                <c:pt idx="25">
                  <c:v>77</c:v>
                </c:pt>
                <c:pt idx="26">
                  <c:v>84</c:v>
                </c:pt>
                <c:pt idx="27">
                  <c:v>87</c:v>
                </c:pt>
                <c:pt idx="28">
                  <c:v>74</c:v>
                </c:pt>
                <c:pt idx="29">
                  <c:v>74</c:v>
                </c:pt>
                <c:pt idx="30">
                  <c:v>136</c:v>
                </c:pt>
                <c:pt idx="31">
                  <c:v>69</c:v>
                </c:pt>
                <c:pt idx="32">
                  <c:v>89</c:v>
                </c:pt>
                <c:pt idx="33">
                  <c:v>71</c:v>
                </c:pt>
                <c:pt idx="34">
                  <c:v>78</c:v>
                </c:pt>
                <c:pt idx="35">
                  <c:v>138</c:v>
                </c:pt>
                <c:pt idx="36">
                  <c:v>100</c:v>
                </c:pt>
                <c:pt idx="37">
                  <c:v>77</c:v>
                </c:pt>
                <c:pt idx="38">
                  <c:v>101</c:v>
                </c:pt>
                <c:pt idx="39">
                  <c:v>58</c:v>
                </c:pt>
                <c:pt idx="40">
                  <c:v>216</c:v>
                </c:pt>
                <c:pt idx="41">
                  <c:v>2093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41-44C8-AD6C-C95A1A8F10AB}"/>
            </c:ext>
          </c:extLst>
        </c:ser>
        <c:marker val="1"/>
        <c:axId val="119698560"/>
        <c:axId val="119700096"/>
      </c:lineChart>
      <c:catAx>
        <c:axId val="1196985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700096"/>
        <c:crosses val="autoZero"/>
        <c:auto val="1"/>
        <c:lblAlgn val="ctr"/>
        <c:lblOffset val="100"/>
      </c:catAx>
      <c:valAx>
        <c:axId val="119700096"/>
        <c:scaling>
          <c:orientation val="minMax"/>
          <c:max val="1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69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937739495669572"/>
          <c:y val="0.19889502762430938"/>
          <c:w val="0.7885098255288413"/>
          <c:h val="0.56026826299709387"/>
        </c:manualLayout>
      </c:layout>
      <c:lineChart>
        <c:grouping val="standard"/>
        <c:ser>
          <c:idx val="0"/>
          <c:order val="0"/>
          <c:tx>
            <c:strRef>
              <c:f>Sheet1!$C$2:$C$375</c:f>
              <c:strCache>
                <c:ptCount val="37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Sheet1!$B$376:$B$11685</c:f>
              <c:strCach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Grand </c:v>
                </c:pt>
              </c:strCache>
            </c:strRef>
          </c:cat>
          <c:val>
            <c:numRef>
              <c:f>Sheet1!$C$376:$C$11685</c:f>
              <c:numCache>
                <c:formatCode>General</c:formatCode>
                <c:ptCount val="42"/>
                <c:pt idx="0">
                  <c:v>373</c:v>
                </c:pt>
                <c:pt idx="1">
                  <c:v>8</c:v>
                </c:pt>
                <c:pt idx="2">
                  <c:v>32</c:v>
                </c:pt>
                <c:pt idx="3">
                  <c:v>14</c:v>
                </c:pt>
                <c:pt idx="4">
                  <c:v>32</c:v>
                </c:pt>
                <c:pt idx="5">
                  <c:v>43</c:v>
                </c:pt>
                <c:pt idx="6">
                  <c:v>39</c:v>
                </c:pt>
                <c:pt idx="7">
                  <c:v>52</c:v>
                </c:pt>
                <c:pt idx="8">
                  <c:v>57</c:v>
                </c:pt>
                <c:pt idx="9">
                  <c:v>33</c:v>
                </c:pt>
                <c:pt idx="10">
                  <c:v>123</c:v>
                </c:pt>
                <c:pt idx="11">
                  <c:v>75</c:v>
                </c:pt>
                <c:pt idx="12">
                  <c:v>89</c:v>
                </c:pt>
                <c:pt idx="13">
                  <c:v>87</c:v>
                </c:pt>
                <c:pt idx="14">
                  <c:v>71</c:v>
                </c:pt>
                <c:pt idx="15">
                  <c:v>119</c:v>
                </c:pt>
                <c:pt idx="16">
                  <c:v>81</c:v>
                </c:pt>
                <c:pt idx="17">
                  <c:v>72</c:v>
                </c:pt>
                <c:pt idx="18">
                  <c:v>69</c:v>
                </c:pt>
                <c:pt idx="19">
                  <c:v>30</c:v>
                </c:pt>
                <c:pt idx="20">
                  <c:v>466</c:v>
                </c:pt>
                <c:pt idx="21">
                  <c:v>398</c:v>
                </c:pt>
                <c:pt idx="22">
                  <c:v>233</c:v>
                </c:pt>
                <c:pt idx="23">
                  <c:v>265</c:v>
                </c:pt>
                <c:pt idx="24">
                  <c:v>293</c:v>
                </c:pt>
                <c:pt idx="25">
                  <c:v>324</c:v>
                </c:pt>
                <c:pt idx="26">
                  <c:v>284</c:v>
                </c:pt>
                <c:pt idx="27">
                  <c:v>320</c:v>
                </c:pt>
                <c:pt idx="28">
                  <c:v>359</c:v>
                </c:pt>
                <c:pt idx="29">
                  <c:v>260</c:v>
                </c:pt>
                <c:pt idx="30">
                  <c:v>530</c:v>
                </c:pt>
                <c:pt idx="31">
                  <c:v>305</c:v>
                </c:pt>
                <c:pt idx="32">
                  <c:v>440</c:v>
                </c:pt>
                <c:pt idx="33">
                  <c:v>376</c:v>
                </c:pt>
                <c:pt idx="34">
                  <c:v>412</c:v>
                </c:pt>
                <c:pt idx="35">
                  <c:v>509</c:v>
                </c:pt>
                <c:pt idx="36">
                  <c:v>557</c:v>
                </c:pt>
                <c:pt idx="37">
                  <c:v>513</c:v>
                </c:pt>
                <c:pt idx="38">
                  <c:v>796</c:v>
                </c:pt>
                <c:pt idx="39">
                  <c:v>493</c:v>
                </c:pt>
                <c:pt idx="40">
                  <c:v>2009</c:v>
                </c:pt>
                <c:pt idx="41">
                  <c:v>11641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1E-4A4C-89AD-85B8FD791E00}"/>
            </c:ext>
          </c:extLst>
        </c:ser>
        <c:marker val="1"/>
        <c:axId val="132093440"/>
        <c:axId val="132094976"/>
      </c:lineChart>
      <c:catAx>
        <c:axId val="1320934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094976"/>
        <c:crosses val="autoZero"/>
        <c:auto val="1"/>
        <c:lblAlgn val="ctr"/>
        <c:lblOffset val="100"/>
        <c:tickLblSkip val="10"/>
      </c:catAx>
      <c:valAx>
        <c:axId val="132094976"/>
        <c:scaling>
          <c:orientation val="minMax"/>
          <c:max val="3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09344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8898107508229064"/>
          <c:y val="5.146198830409357E-2"/>
          <c:w val="0.75863480828418306"/>
          <c:h val="0.60518227758843601"/>
        </c:manualLayout>
      </c:layout>
      <c:lineChart>
        <c:grouping val="standard"/>
        <c:ser>
          <c:idx val="0"/>
          <c:order val="0"/>
          <c:tx>
            <c:strRef>
              <c:f>Sheet1!$C$2:$C$12</c:f>
              <c:strCach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Sheet1!$B$13:$B$1493</c:f>
              <c:strCache>
                <c:ptCount val="40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Grand </c:v>
                </c:pt>
              </c:strCache>
            </c:strRef>
          </c:cat>
          <c:val>
            <c:numRef>
              <c:f>Sheet1!$C$13:$C$1493</c:f>
              <c:numCache>
                <c:formatCode>General</c:formatCode>
                <c:ptCount val="40"/>
                <c:pt idx="0">
                  <c:v>10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8">
                  <c:v>11</c:v>
                </c:pt>
                <c:pt idx="9">
                  <c:v>5</c:v>
                </c:pt>
                <c:pt idx="10">
                  <c:v>12</c:v>
                </c:pt>
                <c:pt idx="11">
                  <c:v>9</c:v>
                </c:pt>
                <c:pt idx="12">
                  <c:v>8</c:v>
                </c:pt>
                <c:pt idx="13">
                  <c:v>15</c:v>
                </c:pt>
                <c:pt idx="14">
                  <c:v>8</c:v>
                </c:pt>
                <c:pt idx="15">
                  <c:v>16</c:v>
                </c:pt>
                <c:pt idx="16">
                  <c:v>12</c:v>
                </c:pt>
                <c:pt idx="17">
                  <c:v>2</c:v>
                </c:pt>
                <c:pt idx="18">
                  <c:v>65</c:v>
                </c:pt>
                <c:pt idx="19">
                  <c:v>50</c:v>
                </c:pt>
                <c:pt idx="20">
                  <c:v>46</c:v>
                </c:pt>
                <c:pt idx="21">
                  <c:v>38</c:v>
                </c:pt>
                <c:pt idx="22">
                  <c:v>46</c:v>
                </c:pt>
                <c:pt idx="23">
                  <c:v>38</c:v>
                </c:pt>
                <c:pt idx="24">
                  <c:v>50</c:v>
                </c:pt>
                <c:pt idx="25">
                  <c:v>49</c:v>
                </c:pt>
                <c:pt idx="26">
                  <c:v>58</c:v>
                </c:pt>
                <c:pt idx="27">
                  <c:v>54</c:v>
                </c:pt>
                <c:pt idx="28">
                  <c:v>59</c:v>
                </c:pt>
                <c:pt idx="29">
                  <c:v>51</c:v>
                </c:pt>
                <c:pt idx="30">
                  <c:v>63</c:v>
                </c:pt>
                <c:pt idx="31">
                  <c:v>46</c:v>
                </c:pt>
                <c:pt idx="32">
                  <c:v>59</c:v>
                </c:pt>
                <c:pt idx="33">
                  <c:v>72</c:v>
                </c:pt>
                <c:pt idx="34">
                  <c:v>63</c:v>
                </c:pt>
                <c:pt idx="35">
                  <c:v>59</c:v>
                </c:pt>
                <c:pt idx="36">
                  <c:v>102</c:v>
                </c:pt>
                <c:pt idx="37">
                  <c:v>41</c:v>
                </c:pt>
                <c:pt idx="38">
                  <c:v>215</c:v>
                </c:pt>
                <c:pt idx="39">
                  <c:v>1451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62-4CDB-8E84-90F546F2EEFA}"/>
            </c:ext>
          </c:extLst>
        </c:ser>
        <c:marker val="1"/>
        <c:axId val="136279552"/>
        <c:axId val="136281088"/>
      </c:lineChart>
      <c:catAx>
        <c:axId val="1362795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281088"/>
        <c:crosses val="autoZero"/>
        <c:auto val="1"/>
        <c:lblAlgn val="ctr"/>
        <c:lblOffset val="100"/>
        <c:tickLblSkip val="2"/>
      </c:catAx>
      <c:valAx>
        <c:axId val="136281088"/>
        <c:scaling>
          <c:orientation val="minMax"/>
          <c:max val="8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27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1064263019754118"/>
          <c:y val="5.516185476815396E-2"/>
          <c:w val="0.75660768061887085"/>
          <c:h val="0.67212452610090423"/>
        </c:manualLayout>
      </c:layout>
      <c:lineChart>
        <c:grouping val="standard"/>
        <c:ser>
          <c:idx val="0"/>
          <c:order val="0"/>
          <c:tx>
            <c:strRef>
              <c:f>Sheet1!$C$2:$C$335</c:f>
              <c:strCache>
                <c:ptCount val="3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Sheet1!$B$336:$B$5596</c:f>
              <c:strCach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Grand </c:v>
                </c:pt>
              </c:strCache>
            </c:strRef>
          </c:cat>
          <c:val>
            <c:numRef>
              <c:f>Sheet1!$C$336:$C$5596</c:f>
              <c:numCache>
                <c:formatCode>General</c:formatCode>
                <c:ptCount val="42"/>
                <c:pt idx="0">
                  <c:v>333</c:v>
                </c:pt>
                <c:pt idx="1">
                  <c:v>13</c:v>
                </c:pt>
                <c:pt idx="2">
                  <c:v>22</c:v>
                </c:pt>
                <c:pt idx="3">
                  <c:v>17</c:v>
                </c:pt>
                <c:pt idx="4">
                  <c:v>19</c:v>
                </c:pt>
                <c:pt idx="5">
                  <c:v>31</c:v>
                </c:pt>
                <c:pt idx="6">
                  <c:v>22</c:v>
                </c:pt>
                <c:pt idx="7">
                  <c:v>19</c:v>
                </c:pt>
                <c:pt idx="8">
                  <c:v>37</c:v>
                </c:pt>
                <c:pt idx="9">
                  <c:v>26</c:v>
                </c:pt>
                <c:pt idx="10">
                  <c:v>54</c:v>
                </c:pt>
                <c:pt idx="11">
                  <c:v>28</c:v>
                </c:pt>
                <c:pt idx="12">
                  <c:v>36</c:v>
                </c:pt>
                <c:pt idx="13">
                  <c:v>32</c:v>
                </c:pt>
                <c:pt idx="14">
                  <c:v>36</c:v>
                </c:pt>
                <c:pt idx="15">
                  <c:v>48</c:v>
                </c:pt>
                <c:pt idx="16">
                  <c:v>33</c:v>
                </c:pt>
                <c:pt idx="17">
                  <c:v>22</c:v>
                </c:pt>
                <c:pt idx="18">
                  <c:v>26</c:v>
                </c:pt>
                <c:pt idx="19">
                  <c:v>28</c:v>
                </c:pt>
                <c:pt idx="20">
                  <c:v>256</c:v>
                </c:pt>
                <c:pt idx="21">
                  <c:v>201</c:v>
                </c:pt>
                <c:pt idx="22">
                  <c:v>114</c:v>
                </c:pt>
                <c:pt idx="23">
                  <c:v>100</c:v>
                </c:pt>
                <c:pt idx="24">
                  <c:v>121</c:v>
                </c:pt>
                <c:pt idx="25">
                  <c:v>140</c:v>
                </c:pt>
                <c:pt idx="26">
                  <c:v>86</c:v>
                </c:pt>
                <c:pt idx="27">
                  <c:v>124</c:v>
                </c:pt>
                <c:pt idx="28">
                  <c:v>158</c:v>
                </c:pt>
                <c:pt idx="29">
                  <c:v>118</c:v>
                </c:pt>
                <c:pt idx="30">
                  <c:v>285</c:v>
                </c:pt>
                <c:pt idx="31">
                  <c:v>123</c:v>
                </c:pt>
                <c:pt idx="32">
                  <c:v>175</c:v>
                </c:pt>
                <c:pt idx="33">
                  <c:v>148</c:v>
                </c:pt>
                <c:pt idx="34">
                  <c:v>194</c:v>
                </c:pt>
                <c:pt idx="35">
                  <c:v>216</c:v>
                </c:pt>
                <c:pt idx="36">
                  <c:v>238</c:v>
                </c:pt>
                <c:pt idx="37">
                  <c:v>174</c:v>
                </c:pt>
                <c:pt idx="38">
                  <c:v>337</c:v>
                </c:pt>
                <c:pt idx="39">
                  <c:v>181</c:v>
                </c:pt>
                <c:pt idx="40">
                  <c:v>1181</c:v>
                </c:pt>
                <c:pt idx="41">
                  <c:v>5552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1F-48C8-82BF-365C53DDDF94}"/>
            </c:ext>
          </c:extLst>
        </c:ser>
        <c:marker val="1"/>
        <c:axId val="137208192"/>
        <c:axId val="137209728"/>
      </c:lineChart>
      <c:catAx>
        <c:axId val="1372081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09728"/>
        <c:crosses val="autoZero"/>
        <c:auto val="1"/>
        <c:lblAlgn val="ctr"/>
        <c:lblOffset val="100"/>
      </c:catAx>
      <c:valAx>
        <c:axId val="137209728"/>
        <c:scaling>
          <c:orientation val="minMax"/>
          <c:max val="2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0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5408350999394307"/>
          <c:y val="5.2605779960994109E-2"/>
          <c:w val="0.80544341813042597"/>
          <c:h val="0.81478677137761646"/>
        </c:manualLayout>
      </c:layout>
      <c:lineChart>
        <c:grouping val="standard"/>
        <c:ser>
          <c:idx val="0"/>
          <c:order val="0"/>
          <c:tx>
            <c:strRef>
              <c:f>Sheet2!$C$2:$C$2117</c:f>
              <c:strCache>
                <c:ptCount val="21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Sheet2!$B$2118:$B$57378</c:f>
              <c:strCache>
                <c:ptCount val="42"/>
                <c:pt idx="0">
                  <c:v>0 Count</c:v>
                </c:pt>
                <c:pt idx="1">
                  <c:v>1 Count</c:v>
                </c:pt>
                <c:pt idx="2">
                  <c:v>2 Count</c:v>
                </c:pt>
                <c:pt idx="3">
                  <c:v>3 Count</c:v>
                </c:pt>
                <c:pt idx="4">
                  <c:v>4 Count</c:v>
                </c:pt>
                <c:pt idx="5">
                  <c:v>5 Count</c:v>
                </c:pt>
                <c:pt idx="6">
                  <c:v>6 Count</c:v>
                </c:pt>
                <c:pt idx="7">
                  <c:v>7 Count</c:v>
                </c:pt>
                <c:pt idx="8">
                  <c:v>8 Count</c:v>
                </c:pt>
                <c:pt idx="9">
                  <c:v>9 Count</c:v>
                </c:pt>
                <c:pt idx="10">
                  <c:v>10 Count</c:v>
                </c:pt>
                <c:pt idx="11">
                  <c:v>11 Count</c:v>
                </c:pt>
                <c:pt idx="12">
                  <c:v>12 Count</c:v>
                </c:pt>
                <c:pt idx="13">
                  <c:v>13 Count</c:v>
                </c:pt>
                <c:pt idx="14">
                  <c:v>14 Count</c:v>
                </c:pt>
                <c:pt idx="15">
                  <c:v>15 Count</c:v>
                </c:pt>
                <c:pt idx="16">
                  <c:v>16 Count</c:v>
                </c:pt>
                <c:pt idx="17">
                  <c:v>17 Count</c:v>
                </c:pt>
                <c:pt idx="18">
                  <c:v>18 Count</c:v>
                </c:pt>
                <c:pt idx="19">
                  <c:v>19 Count</c:v>
                </c:pt>
                <c:pt idx="20">
                  <c:v>20 Count</c:v>
                </c:pt>
                <c:pt idx="21">
                  <c:v>21 Count</c:v>
                </c:pt>
                <c:pt idx="22">
                  <c:v>22 Count</c:v>
                </c:pt>
                <c:pt idx="23">
                  <c:v>23 Count</c:v>
                </c:pt>
                <c:pt idx="24">
                  <c:v>24 Count</c:v>
                </c:pt>
                <c:pt idx="25">
                  <c:v>25 Count</c:v>
                </c:pt>
                <c:pt idx="26">
                  <c:v>26 Count</c:v>
                </c:pt>
                <c:pt idx="27">
                  <c:v>27 Count</c:v>
                </c:pt>
                <c:pt idx="28">
                  <c:v>28 Count</c:v>
                </c:pt>
                <c:pt idx="29">
                  <c:v>29 Count</c:v>
                </c:pt>
                <c:pt idx="30">
                  <c:v>30 Count</c:v>
                </c:pt>
                <c:pt idx="31">
                  <c:v>31 Count</c:v>
                </c:pt>
                <c:pt idx="32">
                  <c:v>32 Count</c:v>
                </c:pt>
                <c:pt idx="33">
                  <c:v>33 Count</c:v>
                </c:pt>
                <c:pt idx="34">
                  <c:v>34 Count</c:v>
                </c:pt>
                <c:pt idx="35">
                  <c:v>35 Count</c:v>
                </c:pt>
                <c:pt idx="36">
                  <c:v>36 Count</c:v>
                </c:pt>
                <c:pt idx="37">
                  <c:v>37 Count</c:v>
                </c:pt>
                <c:pt idx="38">
                  <c:v>38 Count</c:v>
                </c:pt>
                <c:pt idx="39">
                  <c:v>39 Count</c:v>
                </c:pt>
                <c:pt idx="40">
                  <c:v>40 Count</c:v>
                </c:pt>
                <c:pt idx="41">
                  <c:v>Grand Count</c:v>
                </c:pt>
              </c:strCache>
            </c:strRef>
          </c:cat>
          <c:val>
            <c:numRef>
              <c:f>Sheet2!$C$2118:$C$57378</c:f>
              <c:numCache>
                <c:formatCode>General</c:formatCode>
                <c:ptCount val="42"/>
                <c:pt idx="0">
                  <c:v>2115</c:v>
                </c:pt>
                <c:pt idx="1">
                  <c:v>83</c:v>
                </c:pt>
                <c:pt idx="2">
                  <c:v>134</c:v>
                </c:pt>
                <c:pt idx="3">
                  <c:v>153</c:v>
                </c:pt>
                <c:pt idx="4">
                  <c:v>175</c:v>
                </c:pt>
                <c:pt idx="5">
                  <c:v>252</c:v>
                </c:pt>
                <c:pt idx="6">
                  <c:v>257</c:v>
                </c:pt>
                <c:pt idx="7">
                  <c:v>285</c:v>
                </c:pt>
                <c:pt idx="8">
                  <c:v>319</c:v>
                </c:pt>
                <c:pt idx="9">
                  <c:v>289</c:v>
                </c:pt>
                <c:pt idx="10">
                  <c:v>603</c:v>
                </c:pt>
                <c:pt idx="11">
                  <c:v>418</c:v>
                </c:pt>
                <c:pt idx="12">
                  <c:v>527</c:v>
                </c:pt>
                <c:pt idx="13">
                  <c:v>464</c:v>
                </c:pt>
                <c:pt idx="14">
                  <c:v>466</c:v>
                </c:pt>
                <c:pt idx="15">
                  <c:v>690</c:v>
                </c:pt>
                <c:pt idx="16">
                  <c:v>545</c:v>
                </c:pt>
                <c:pt idx="17">
                  <c:v>494</c:v>
                </c:pt>
                <c:pt idx="18">
                  <c:v>438</c:v>
                </c:pt>
                <c:pt idx="19">
                  <c:v>244</c:v>
                </c:pt>
                <c:pt idx="20">
                  <c:v>2540</c:v>
                </c:pt>
                <c:pt idx="21">
                  <c:v>1760</c:v>
                </c:pt>
                <c:pt idx="22">
                  <c:v>1349</c:v>
                </c:pt>
                <c:pt idx="23">
                  <c:v>1301</c:v>
                </c:pt>
                <c:pt idx="24">
                  <c:v>1448</c:v>
                </c:pt>
                <c:pt idx="25">
                  <c:v>1582</c:v>
                </c:pt>
                <c:pt idx="26">
                  <c:v>1501</c:v>
                </c:pt>
                <c:pt idx="27">
                  <c:v>1573</c:v>
                </c:pt>
                <c:pt idx="28">
                  <c:v>1825</c:v>
                </c:pt>
                <c:pt idx="29">
                  <c:v>1553</c:v>
                </c:pt>
                <c:pt idx="30">
                  <c:v>2620</c:v>
                </c:pt>
                <c:pt idx="31">
                  <c:v>1596</c:v>
                </c:pt>
                <c:pt idx="32">
                  <c:v>1931</c:v>
                </c:pt>
                <c:pt idx="33">
                  <c:v>1773</c:v>
                </c:pt>
                <c:pt idx="34">
                  <c:v>2057</c:v>
                </c:pt>
                <c:pt idx="35">
                  <c:v>2436</c:v>
                </c:pt>
                <c:pt idx="36">
                  <c:v>2548</c:v>
                </c:pt>
                <c:pt idx="37">
                  <c:v>2594</c:v>
                </c:pt>
                <c:pt idx="38">
                  <c:v>3431</c:v>
                </c:pt>
                <c:pt idx="39">
                  <c:v>2465</c:v>
                </c:pt>
                <c:pt idx="40">
                  <c:v>8500</c:v>
                </c:pt>
                <c:pt idx="41">
                  <c:v>57334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52-4616-B88D-86818A9ACA22}"/>
            </c:ext>
          </c:extLst>
        </c:ser>
        <c:marker val="1"/>
        <c:axId val="137694208"/>
        <c:axId val="137700096"/>
      </c:lineChart>
      <c:catAx>
        <c:axId val="137694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00096"/>
        <c:crosses val="autoZero"/>
        <c:auto val="1"/>
        <c:lblAlgn val="ctr"/>
        <c:lblOffset val="100"/>
        <c:tickLblSkip val="10"/>
      </c:catAx>
      <c:valAx>
        <c:axId val="137700096"/>
        <c:scaling>
          <c:orientation val="minMax"/>
          <c:max val="1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9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40000"/>
            <a:lumOff val="60000"/>
          </a:schemeClr>
        </a:solidFill>
        <a:round/>
      </a:ln>
    </cs:spPr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0.07917</cdr:x>
      <cdr:y>0.14767</cdr:y>
    </cdr:from>
    <cdr:to>
      <cdr:x>0.13469</cdr:x>
      <cdr:y>0.81095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="" xmlns:a16="http://schemas.microsoft.com/office/drawing/2014/main" id="{541D7724-3EF1-4906-9300-505805C94BA9}"/>
            </a:ext>
          </a:extLst>
        </cdr:cNvPr>
        <cdr:cNvSpPr/>
      </cdr:nvSpPr>
      <cdr:spPr>
        <a:xfrm xmlns:a="http://schemas.openxmlformats.org/drawingml/2006/main" rot="16200000">
          <a:off x="-256865" y="1196038"/>
          <a:ext cx="1905000" cy="36117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/>
            <a:t>სტუდენტთა რაოდენობა</a:t>
          </a:r>
          <a:endParaRPr lang="en-US" dirty="0"/>
        </a:p>
      </cdr:txBody>
    </cdr:sp>
  </cdr:relSizeAnchor>
  <cdr:relSizeAnchor xmlns:cdr="http://schemas.openxmlformats.org/drawingml/2006/chartDrawing">
    <cdr:from>
      <cdr:x>0.43033</cdr:x>
      <cdr:y>0.8957</cdr:y>
    </cdr:from>
    <cdr:to>
      <cdr:x>0.67631</cdr:x>
      <cdr:y>0.97529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="" xmlns:a16="http://schemas.microsoft.com/office/drawing/2014/main" id="{FEF179A2-5DBB-4E21-9425-988CDC140B7B}"/>
            </a:ext>
          </a:extLst>
        </cdr:cNvPr>
        <cdr:cNvSpPr/>
      </cdr:nvSpPr>
      <cdr:spPr>
        <a:xfrm xmlns:a="http://schemas.openxmlformats.org/drawingml/2006/main">
          <a:off x="2799570" y="2572528"/>
          <a:ext cx="1600200" cy="22859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/>
            <a:t>მიღებული შეფასება</a:t>
          </a:r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0.04656</cdr:x>
      <cdr:y>0.07386</cdr:y>
    </cdr:from>
    <cdr:to>
      <cdr:x>0.09205</cdr:x>
      <cdr:y>0.71237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="" xmlns:a16="http://schemas.microsoft.com/office/drawing/2014/main" id="{817FAAA9-246D-41B8-B192-7D8F322ED1DF}"/>
            </a:ext>
          </a:extLst>
        </cdr:cNvPr>
        <cdr:cNvSpPr/>
      </cdr:nvSpPr>
      <cdr:spPr>
        <a:xfrm xmlns:a="http://schemas.openxmlformats.org/drawingml/2006/main" rot="16200000">
          <a:off x="-384845" y="955637"/>
          <a:ext cx="1836490" cy="3501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ka-GE"/>
            <a:t>სტუდენტთა</a:t>
          </a:r>
          <a:r>
            <a:rPr lang="ka-GE" baseline="0"/>
            <a:t> რაოდენობა</a:t>
          </a:r>
          <a:endParaRPr lang="en-US"/>
        </a:p>
      </cdr:txBody>
    </cdr:sp>
  </cdr:relSizeAnchor>
  <cdr:relSizeAnchor xmlns:cdr="http://schemas.openxmlformats.org/drawingml/2006/chartDrawing">
    <cdr:from>
      <cdr:x>0.35106</cdr:x>
      <cdr:y>0.88295</cdr:y>
    </cdr:from>
    <cdr:to>
      <cdr:x>0.78318</cdr:x>
      <cdr:y>0.97255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="" xmlns:a16="http://schemas.microsoft.com/office/drawing/2014/main" id="{A7666B53-91DC-43A5-9B05-61EF7F25C816}"/>
            </a:ext>
          </a:extLst>
        </cdr:cNvPr>
        <cdr:cNvSpPr/>
      </cdr:nvSpPr>
      <cdr:spPr>
        <a:xfrm xmlns:a="http://schemas.openxmlformats.org/drawingml/2006/main">
          <a:off x="2514600" y="2539554"/>
          <a:ext cx="3095190" cy="25770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ka-GE"/>
            <a:t>მიღებული შეფასება</a:t>
          </a:r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0.40064</cdr:x>
      <cdr:y>0.89744</cdr:y>
    </cdr:from>
    <cdr:to>
      <cdr:x>0.64313</cdr:x>
      <cdr:y>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="" xmlns:a16="http://schemas.microsoft.com/office/drawing/2014/main" id="{FEBE9804-F311-4E05-9799-3D54A913DA19}"/>
            </a:ext>
          </a:extLst>
        </cdr:cNvPr>
        <cdr:cNvSpPr/>
      </cdr:nvSpPr>
      <cdr:spPr>
        <a:xfrm xmlns:a="http://schemas.openxmlformats.org/drawingml/2006/main">
          <a:off x="2895599" y="2667000"/>
          <a:ext cx="1752600" cy="3048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/>
            <a:t>  მიღებული შეფასება</a:t>
          </a:r>
          <a:endParaRPr lang="en-US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0.37895</cdr:x>
      <cdr:y>0.89545</cdr:y>
    </cdr:from>
    <cdr:to>
      <cdr:x>0.58947</cdr:x>
      <cdr:y>0.97089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="" xmlns:a16="http://schemas.microsoft.com/office/drawing/2014/main" id="{52EC3A08-54BD-480A-92F0-8EEBC660AB5A}"/>
            </a:ext>
          </a:extLst>
        </cdr:cNvPr>
        <cdr:cNvSpPr/>
      </cdr:nvSpPr>
      <cdr:spPr>
        <a:xfrm xmlns:a="http://schemas.openxmlformats.org/drawingml/2006/main">
          <a:off x="2743200" y="2667000"/>
          <a:ext cx="1524000" cy="22467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/>
            <a:t>მიღებული შეფასება</a:t>
          </a:r>
          <a:endParaRPr lang="en-US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0.41667</cdr:x>
      <cdr:y>0.87045</cdr:y>
    </cdr:from>
    <cdr:to>
      <cdr:x>0.67708</cdr:x>
      <cdr:y>0.94435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="" xmlns:a16="http://schemas.microsoft.com/office/drawing/2014/main" id="{AC59C5A3-4C67-4FED-A5BB-BC58FFD8B46E}"/>
            </a:ext>
          </a:extLst>
        </cdr:cNvPr>
        <cdr:cNvSpPr/>
      </cdr:nvSpPr>
      <cdr:spPr>
        <a:xfrm xmlns:a="http://schemas.openxmlformats.org/drawingml/2006/main">
          <a:off x="3048000" y="2560030"/>
          <a:ext cx="1905000" cy="21733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/>
            <a:t>    მიღებული შეფასება</a:t>
          </a:r>
          <a:endParaRPr lang="en-US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0.35672</cdr:x>
      <cdr:y>0.86142</cdr:y>
    </cdr:from>
    <cdr:to>
      <cdr:x>0.6594</cdr:x>
      <cdr:y>0.96236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="" xmlns:a16="http://schemas.microsoft.com/office/drawing/2014/main" id="{EA8E8D28-1395-47C6-921D-CF0A0D2D8AF1}"/>
            </a:ext>
          </a:extLst>
        </cdr:cNvPr>
        <cdr:cNvSpPr/>
      </cdr:nvSpPr>
      <cdr:spPr>
        <a:xfrm xmlns:a="http://schemas.openxmlformats.org/drawingml/2006/main">
          <a:off x="2514600" y="2600980"/>
          <a:ext cx="2133600" cy="3048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/>
            <a:t>       მიღებული შეფასება</a:t>
          </a:r>
          <a:endParaRPr lang="en-US" dirty="0"/>
        </a:p>
      </cdr:txBody>
    </cdr:sp>
  </cdr:relSizeAnchor>
  <cdr:relSizeAnchor xmlns:cdr="http://schemas.openxmlformats.org/drawingml/2006/chartDrawing">
    <cdr:from>
      <cdr:x>0.02162</cdr:x>
      <cdr:y>0.19096</cdr:y>
    </cdr:from>
    <cdr:to>
      <cdr:x>0.06486</cdr:x>
      <cdr:y>0.79569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="" xmlns:a16="http://schemas.microsoft.com/office/drawing/2014/main" id="{BB33A8D6-081E-4245-8BB2-F0A8E465AA28}"/>
            </a:ext>
          </a:extLst>
        </cdr:cNvPr>
        <cdr:cNvSpPr/>
      </cdr:nvSpPr>
      <cdr:spPr>
        <a:xfrm xmlns:a="http://schemas.openxmlformats.org/drawingml/2006/main" rot="16200000">
          <a:off x="-608168" y="1337151"/>
          <a:ext cx="1825936" cy="3048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/>
            <a:t>სტუდენტთა რაოდენობა</a:t>
          </a:r>
          <a:endParaRPr lang="en-US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0.04676</cdr:x>
      <cdr:y>0.02024</cdr:y>
    </cdr:from>
    <cdr:to>
      <cdr:x>0.08726</cdr:x>
      <cdr:y>0.73779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="" xmlns:a16="http://schemas.microsoft.com/office/drawing/2014/main" id="{CD7074E9-3B56-4208-A967-DD2E1E00876B}"/>
            </a:ext>
          </a:extLst>
        </cdr:cNvPr>
        <cdr:cNvSpPr/>
      </cdr:nvSpPr>
      <cdr:spPr>
        <a:xfrm xmlns:a="http://schemas.openxmlformats.org/drawingml/2006/main" rot="16200000">
          <a:off x="-437632" y="835878"/>
          <a:ext cx="1865864" cy="29938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ka-GE" dirty="0"/>
            <a:t>სტუდენთთა</a:t>
          </a:r>
          <a:r>
            <a:rPr lang="ka-GE" baseline="0" dirty="0"/>
            <a:t> რაოდენობა</a:t>
          </a:r>
          <a:endParaRPr lang="en-US" dirty="0"/>
        </a:p>
      </cdr:txBody>
    </cdr:sp>
  </cdr:relSizeAnchor>
  <cdr:relSizeAnchor xmlns:cdr="http://schemas.openxmlformats.org/drawingml/2006/chartDrawing">
    <cdr:from>
      <cdr:x>0.42211</cdr:x>
      <cdr:y>0.79701</cdr:y>
    </cdr:from>
    <cdr:to>
      <cdr:x>0.67877</cdr:x>
      <cdr:y>0.90746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="" xmlns:a16="http://schemas.microsoft.com/office/drawing/2014/main" id="{AB50082C-E771-4340-9177-D1C8D822C32E}"/>
            </a:ext>
          </a:extLst>
        </cdr:cNvPr>
        <cdr:cNvSpPr/>
      </cdr:nvSpPr>
      <cdr:spPr>
        <a:xfrm xmlns:a="http://schemas.openxmlformats.org/drawingml/2006/main">
          <a:off x="2490789" y="2543174"/>
          <a:ext cx="1514475" cy="35242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/>
            <a:t>   მიღებული შეფასება</a:t>
          </a:r>
          <a:endParaRPr lang="en-US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0.35789</cdr:x>
      <cdr:y>0.86482</cdr:y>
    </cdr:from>
    <cdr:to>
      <cdr:x>0.64211</cdr:x>
      <cdr:y>0.94816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="" xmlns:a16="http://schemas.microsoft.com/office/drawing/2014/main" id="{99CFC951-B9E9-4751-8438-C357C23AC1AB}"/>
            </a:ext>
          </a:extLst>
        </cdr:cNvPr>
        <cdr:cNvSpPr/>
      </cdr:nvSpPr>
      <cdr:spPr>
        <a:xfrm xmlns:a="http://schemas.openxmlformats.org/drawingml/2006/main">
          <a:off x="2590800" y="2372380"/>
          <a:ext cx="2057400" cy="2286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/>
            <a:t>      მიღებული შეფასება</a:t>
          </a:r>
          <a:endParaRPr lang="en-US" dirty="0"/>
        </a:p>
      </cdr:txBody>
    </cdr:sp>
  </cdr:relSizeAnchor>
  <cdr:relSizeAnchor xmlns:cdr="http://schemas.openxmlformats.org/drawingml/2006/chartDrawing">
    <cdr:from>
      <cdr:x>0.05104</cdr:x>
      <cdr:y>0.03149</cdr:y>
    </cdr:from>
    <cdr:to>
      <cdr:x>0.09315</cdr:x>
      <cdr:y>0.72593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="" xmlns:a16="http://schemas.microsoft.com/office/drawing/2014/main" id="{087CD5D7-8AE7-4486-A985-2BFD7E69A218}"/>
            </a:ext>
          </a:extLst>
        </cdr:cNvPr>
        <cdr:cNvSpPr/>
      </cdr:nvSpPr>
      <cdr:spPr>
        <a:xfrm xmlns:a="http://schemas.openxmlformats.org/drawingml/2006/main" rot="16200000">
          <a:off x="-430620" y="886480"/>
          <a:ext cx="1905000" cy="3048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/>
            <a:t>სტუდენტთა რაოდენობა</a:t>
          </a:r>
          <a:endParaRPr lang="en-US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0.40385</cdr:x>
      <cdr:y>0.92053</cdr:y>
    </cdr:from>
    <cdr:to>
      <cdr:x>0.65385</cdr:x>
      <cdr:y>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="" xmlns:a16="http://schemas.microsoft.com/office/drawing/2014/main" id="{8C4A2B49-A879-4AAC-A966-45EEB12642A3}"/>
            </a:ext>
          </a:extLst>
        </cdr:cNvPr>
        <cdr:cNvSpPr/>
      </cdr:nvSpPr>
      <cdr:spPr>
        <a:xfrm xmlns:a="http://schemas.openxmlformats.org/drawingml/2006/main">
          <a:off x="3200400" y="2876490"/>
          <a:ext cx="1981200" cy="22859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ka-GE" dirty="0">
              <a:solidFill>
                <a:schemeClr val="tx1"/>
              </a:solidFill>
            </a:rPr>
            <a:t>    მიღებული შეფასება</a:t>
          </a:r>
          <a:endParaRPr lang="en-US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BF4F8-1593-4548-B3FE-7C029ABFCBC7}" type="datetimeFigureOut">
              <a:rPr lang="en-US" smtClean="0"/>
              <a:pPr/>
              <a:t>04/01/2018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BFD12-FE1F-4B4D-8A41-0B030ECDAA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CC2E23-A16F-4D77-8A1D-983C189A5785}" type="datetimeFigureOut">
              <a:rPr lang="en-US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0B1DBB-5F51-4F7E-AF3A-0D65E51E0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8533BC3-C578-46C3-829B-7802B2BBA45F}" type="datetime1">
              <a:rPr lang="en-US" smtClean="0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F27B8D7-96F2-4DA5-969F-E9559A2DFC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B50852-B895-4E66-9BDD-87A0A82F0C4A}" type="datetime1">
              <a:rPr lang="en-US" smtClean="0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160C5-6E4D-478C-8BF4-F6603A3508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2FFA0-C073-4626-856E-4AF52F447408}" type="datetime1">
              <a:rPr lang="en-US" smtClean="0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E5B97-90CE-49B2-99DF-22DF7FC11B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C079-0C40-4B15-85EE-FD1F817B9FB0}" type="datetime1">
              <a:rPr lang="en-US" smtClean="0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41801-6088-4975-B292-683567ED12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39861-CFCB-4AFE-AFC3-FA96D0283558}" type="datetime1">
              <a:rPr lang="en-US" smtClean="0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B2D4A-E5FC-4F85-909B-B294CC1EFD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72DF5-A4F8-431C-A46E-51882B9386A5}" type="datetime1">
              <a:rPr lang="en-US" smtClean="0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A3BA2-1656-424A-A44D-2372DF01C9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A5042-8025-4826-ABE2-4676BB0F34A0}" type="datetime1">
              <a:rPr lang="en-US" smtClean="0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64A6E-C622-401A-9628-ED33A6EB5C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ECFC7-8E83-430A-BE23-B6E274659655}" type="datetime1">
              <a:rPr lang="en-US" smtClean="0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E4E61-464E-4E72-9EEA-C2A3B82476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CFC1E-31F1-48E4-BE80-1B8B7BD3DC9F}" type="datetime1">
              <a:rPr lang="en-US" smtClean="0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93FF2-1B67-42B8-B882-EDC1960F84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9130D713-76C6-4B34-A2BD-93F1386B78CE}" type="datetime1">
              <a:rPr lang="en-US" smtClean="0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325FC-8F51-443F-AE86-8AF44A4BE2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D455F8F-B552-408D-98AF-E16E3199E4A5}" type="datetime1">
              <a:rPr lang="en-US" smtClean="0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616B09C-1246-4B8A-AD41-7BD69EFB93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A9B1094-8D00-4C5D-BEC7-65F989364683}" type="datetime1">
              <a:rPr lang="en-US" smtClean="0"/>
              <a:pPr>
                <a:defRPr/>
              </a:pPr>
              <a:t>04/01/2018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ka-GE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E381F65-41F7-4358-B3E2-A1E133DDD2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304800"/>
            <a:ext cx="51816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819400"/>
          </a:xfrm>
        </p:spPr>
        <p:txBody>
          <a:bodyPr anchor="ctr">
            <a:noAutofit/>
          </a:bodyPr>
          <a:lstStyle/>
          <a:p>
            <a:pPr marL="342900" indent="-342900"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ka-GE" sz="3200" i="1" dirty="0">
                <a:ln>
                  <a:solidFill>
                    <a:srgbClr val="3399FF"/>
                  </a:solidFill>
                </a:ln>
                <a:solidFill>
                  <a:srgbClr val="0F0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ივანე ჯავახიშვილის სახელობის თბილისის სახელმწიფო უნივერსიტეტის საგამოცდო ცენტრის ანგარიში</a:t>
            </a:r>
            <a:endParaRPr lang="en-US" sz="3200" i="1" dirty="0">
              <a:ln>
                <a:solidFill>
                  <a:srgbClr val="3399FF"/>
                </a:solidFill>
              </a:ln>
              <a:solidFill>
                <a:srgbClr val="0F01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246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გაზაფხულის სემესტრი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2667000" y="6858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sz="1000" b="1" dirty="0"/>
              <a:t>ფსიქოლოგიისა</a:t>
            </a:r>
            <a:r>
              <a:rPr lang="ka-GE" sz="1000" dirty="0"/>
              <a:t> </a:t>
            </a:r>
            <a:r>
              <a:rPr lang="ka-GE" sz="1000" b="1" dirty="0"/>
              <a:t>და</a:t>
            </a:r>
            <a:r>
              <a:rPr lang="ka-GE" sz="1000" dirty="0"/>
              <a:t> </a:t>
            </a:r>
            <a:r>
              <a:rPr lang="ka-GE" sz="1000" b="1" dirty="0"/>
              <a:t>განათლების</a:t>
            </a:r>
            <a:r>
              <a:rPr lang="ka-GE" sz="1000" dirty="0"/>
              <a:t> </a:t>
            </a:r>
            <a:r>
              <a:rPr lang="ka-GE" sz="1000" b="1" dirty="0"/>
              <a:t>მეცნიერებათა</a:t>
            </a:r>
            <a:r>
              <a:rPr lang="ka-GE" sz="1000" dirty="0"/>
              <a:t> </a:t>
            </a:r>
            <a:r>
              <a:rPr lang="ka-GE" sz="1000" b="1" dirty="0"/>
              <a:t>ფაკულტეტზე</a:t>
            </a:r>
          </a:p>
          <a:p>
            <a:pPr algn="ctr"/>
            <a:r>
              <a:rPr lang="ka-GE" sz="1000" dirty="0"/>
              <a:t> </a:t>
            </a:r>
            <a:r>
              <a:rPr lang="ka-GE" sz="1000" b="1" dirty="0"/>
              <a:t>საგამოცდო</a:t>
            </a:r>
            <a:r>
              <a:rPr lang="ka-GE" sz="1000" dirty="0"/>
              <a:t> </a:t>
            </a:r>
            <a:r>
              <a:rPr lang="ka-GE" sz="1000" b="1" dirty="0"/>
              <a:t>ცენტრის</a:t>
            </a:r>
            <a:r>
              <a:rPr lang="ka-GE" sz="1000" dirty="0"/>
              <a:t> </a:t>
            </a:r>
            <a:r>
              <a:rPr lang="ka-GE" sz="1000" b="1" dirty="0"/>
              <a:t>მიერ</a:t>
            </a:r>
            <a:r>
              <a:rPr lang="ka-GE" sz="1000" dirty="0"/>
              <a:t> </a:t>
            </a:r>
            <a:r>
              <a:rPr lang="ka-GE" sz="1000" b="1" dirty="0"/>
              <a:t>ჩატარებული</a:t>
            </a:r>
            <a:r>
              <a:rPr lang="ka-GE" sz="1000" dirty="0"/>
              <a:t> </a:t>
            </a:r>
            <a:r>
              <a:rPr lang="ka-GE" sz="1000" b="1" dirty="0"/>
              <a:t>გამოცდები</a:t>
            </a:r>
            <a:endParaRPr lang="en-US" sz="1000" b="1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33462908"/>
              </p:ext>
            </p:extLst>
          </p:nvPr>
        </p:nvGraphicFramePr>
        <p:xfrm>
          <a:off x="1524000" y="1097570"/>
          <a:ext cx="7315200" cy="294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AA04326-9C70-4876-A13B-C6024B4B8B49}"/>
              </a:ext>
            </a:extLst>
          </p:cNvPr>
          <p:cNvSpPr/>
          <p:nvPr/>
        </p:nvSpPr>
        <p:spPr>
          <a:xfrm rot="16200000">
            <a:off x="952500" y="2237913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/>
              <a:t>სტუდენტთა რაოდენობა</a:t>
            </a:r>
            <a:endParaRPr lang="en-US" sz="11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D829675-D2B3-4E06-84F5-E7FBFB87976C}"/>
              </a:ext>
            </a:extLst>
          </p:cNvPr>
          <p:cNvSpPr/>
          <p:nvPr/>
        </p:nvSpPr>
        <p:spPr>
          <a:xfrm>
            <a:off x="1371600" y="4038600"/>
            <a:ext cx="7620000" cy="2286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დარეგისტრირებული იყო </a:t>
            </a:r>
            <a:r>
              <a:rPr lang="en-US" sz="1100" dirty="0"/>
              <a:t>2598 </a:t>
            </a:r>
            <a:r>
              <a:rPr lang="ka-GE" sz="1100" dirty="0"/>
              <a:t>სტუდენტი 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გამოცდაზე გამოცხადდა</a:t>
            </a:r>
            <a:r>
              <a:rPr lang="en-US" sz="1100" dirty="0"/>
              <a:t> 2093  </a:t>
            </a:r>
            <a:r>
              <a:rPr lang="ka-GE" sz="1100" dirty="0"/>
              <a:t>სტუდენტი, ანუ დარეგისტრირებულთა</a:t>
            </a:r>
            <a:r>
              <a:rPr lang="en-US" sz="1100" dirty="0"/>
              <a:t> 80.56 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არ გამოცხადდა</a:t>
            </a:r>
            <a:r>
              <a:rPr lang="en-US" sz="1100" dirty="0"/>
              <a:t> 257 </a:t>
            </a:r>
            <a:r>
              <a:rPr lang="ka-GE" sz="1100" dirty="0"/>
              <a:t>სტუდენტი, ანუ დარეგისტრირებულთა</a:t>
            </a:r>
            <a:r>
              <a:rPr lang="en-US" sz="1100" dirty="0"/>
              <a:t> 9.89 %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არ ჰქონდა გამოცდზე გასვლის უფლება</a:t>
            </a:r>
            <a:r>
              <a:rPr lang="en-US" sz="1100" dirty="0"/>
              <a:t> 248 </a:t>
            </a:r>
            <a:r>
              <a:rPr lang="ka-GE" sz="1100" dirty="0"/>
              <a:t>სტუდენტს, ანუ დარეგისტრირებულთა</a:t>
            </a:r>
            <a:r>
              <a:rPr lang="en-US" sz="1100" dirty="0"/>
              <a:t> 9.54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ჩაიჭრა</a:t>
            </a:r>
            <a:r>
              <a:rPr lang="en-US" sz="1100" dirty="0"/>
              <a:t>  256  </a:t>
            </a:r>
            <a:r>
              <a:rPr lang="ka-GE" sz="1100" dirty="0"/>
              <a:t>სტუდენტი, ანუ გამოცდაზე გამოცხადებულთა</a:t>
            </a:r>
            <a:r>
              <a:rPr lang="en-US" sz="1100" dirty="0"/>
              <a:t> 12.23 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მათ შორის მიღო შეფასება ,,0“ </a:t>
            </a:r>
            <a:r>
              <a:rPr lang="en-US" sz="1100" dirty="0"/>
              <a:t> 52 </a:t>
            </a:r>
            <a:r>
              <a:rPr lang="ka-GE" sz="1100" dirty="0"/>
              <a:t>სტუდენტმა</a:t>
            </a:r>
            <a:r>
              <a:rPr lang="en-US" sz="1100" dirty="0"/>
              <a:t>, </a:t>
            </a:r>
            <a:r>
              <a:rPr lang="ka-GE" sz="1100" dirty="0"/>
              <a:t>ანუ ჩაჭრილთა 2</a:t>
            </a:r>
            <a:r>
              <a:rPr lang="en-US" sz="1100" dirty="0"/>
              <a:t>0.31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გამოცდიდან მოიხსნა</a:t>
            </a:r>
            <a:r>
              <a:rPr lang="en-US" sz="1100" dirty="0"/>
              <a:t> 0 </a:t>
            </a:r>
            <a:r>
              <a:rPr lang="ka-GE" sz="1100" dirty="0"/>
              <a:t>სტუდენტი.ანუ გამოცდაზე გამოცხადებულთა</a:t>
            </a:r>
            <a:r>
              <a:rPr lang="en-US" sz="1100" dirty="0"/>
              <a:t> 0 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მიიღო დადებითი </a:t>
            </a:r>
            <a:r>
              <a:rPr lang="en-US" sz="1100" dirty="0"/>
              <a:t>1837  </a:t>
            </a:r>
            <a:r>
              <a:rPr lang="ka-GE" sz="1100" dirty="0"/>
              <a:t>შეფასება</a:t>
            </a:r>
            <a:r>
              <a:rPr lang="en-US" sz="1100" dirty="0"/>
              <a:t>  </a:t>
            </a:r>
            <a:r>
              <a:rPr lang="ka-GE" sz="1100" dirty="0"/>
              <a:t>სტუდენტმა, ანუ გამოცდაზე გამოცხადებულთა</a:t>
            </a:r>
            <a:r>
              <a:rPr lang="en-US" sz="1100" dirty="0"/>
              <a:t> 87.76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მათ შორის მიიღო უმაღლესი შეფასება</a:t>
            </a:r>
            <a:r>
              <a:rPr lang="en-US" sz="1100" dirty="0"/>
              <a:t> 216 </a:t>
            </a:r>
            <a:r>
              <a:rPr lang="ka-GE" sz="1100" dirty="0"/>
              <a:t>სტუდენტმა, ანუ დადებითი შეფასების მქონე სტუდენტთა</a:t>
            </a:r>
            <a:r>
              <a:rPr lang="en-US" sz="1100" dirty="0"/>
              <a:t> 11.75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აპელაციაზე გაიგზავნა </a:t>
            </a:r>
            <a:r>
              <a:rPr lang="en-US" sz="1100" dirty="0"/>
              <a:t>92 </a:t>
            </a:r>
            <a:r>
              <a:rPr lang="ka-GE" sz="1100" dirty="0"/>
              <a:t>სტუდენტის ნაშრომი, ანუ გამოცდაზე გამოცხადებულთა </a:t>
            </a:r>
            <a:r>
              <a:rPr lang="en-US" sz="1100" dirty="0"/>
              <a:t>4.39</a:t>
            </a:r>
            <a:r>
              <a:rPr lang="ka-GE" sz="1100" dirty="0"/>
              <a:t>%</a:t>
            </a:r>
            <a:endParaRPr lang="en-US" sz="11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a-GE" sz="1100" dirty="0"/>
              <a:t>აპელაციის შედეგად გადასწორდა </a:t>
            </a:r>
            <a:r>
              <a:rPr lang="en-US" sz="1100" dirty="0"/>
              <a:t>53  </a:t>
            </a:r>
            <a:r>
              <a:rPr lang="ka-GE" sz="1100" dirty="0"/>
              <a:t>სტუდენტის ნაშრომი, ანუ აპელაციაზე გაგზავნილთა</a:t>
            </a:r>
            <a:r>
              <a:rPr lang="en-US" sz="1100" dirty="0"/>
              <a:t> 57.60</a:t>
            </a:r>
            <a:r>
              <a:rPr lang="ka-GE" sz="1100" dirty="0"/>
              <a:t>%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246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გაზაფხულის სემესტრი</a:t>
            </a:r>
            <a:endParaRPr lang="en-US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39659673"/>
              </p:ext>
            </p:extLst>
          </p:nvPr>
        </p:nvGraphicFramePr>
        <p:xfrm>
          <a:off x="762000" y="990602"/>
          <a:ext cx="7696200" cy="4648202"/>
        </p:xfrm>
        <a:graphic>
          <a:graphicData uri="http://schemas.openxmlformats.org/drawingml/2006/table">
            <a:tbl>
              <a:tblPr/>
              <a:tblGrid>
                <a:gridCol w="766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7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6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5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9762">
                <a:tc gridSpan="4">
                  <a:txBody>
                    <a:bodyPr/>
                    <a:lstStyle/>
                    <a:p>
                      <a:pPr algn="ctr"/>
                      <a:r>
                        <a:rPr lang="ka-GE" sz="1000" b="1" dirty="0"/>
                        <a:t>ფსიქოლოგიისა</a:t>
                      </a:r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და</a:t>
                      </a:r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განათლების</a:t>
                      </a:r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მეცნიერებათა</a:t>
                      </a:r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ფაკულტეტზე</a:t>
                      </a:r>
                    </a:p>
                    <a:p>
                      <a:pPr algn="ctr"/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საგამოცდო</a:t>
                      </a:r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ცენტრის</a:t>
                      </a:r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მიერ</a:t>
                      </a:r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ჩატარებული</a:t>
                      </a:r>
                      <a:r>
                        <a:rPr lang="ka-GE" sz="1000" dirty="0"/>
                        <a:t> </a:t>
                      </a:r>
                      <a:r>
                        <a:rPr lang="ka-GE" sz="1000" b="1" dirty="0"/>
                        <a:t>გამოცდებ</a:t>
                      </a:r>
                      <a:endParaRPr lang="en-US" sz="1000" dirty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ka-G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844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აპელაციით გადასწორდა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193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24600" y="61722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გაზაფხულის სემესტრი</a:t>
            </a:r>
            <a:endParaRPr lang="en-US" sz="1400" b="1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671F3F6-A284-4551-B24A-C997575A5D03}"/>
              </a:ext>
            </a:extLst>
          </p:cNvPr>
          <p:cNvSpPr/>
          <p:nvPr/>
        </p:nvSpPr>
        <p:spPr>
          <a:xfrm>
            <a:off x="2819400" y="654166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ka-GE" sz="1050" b="1" dirty="0">
                <a:solidFill>
                  <a:srgbClr val="000000"/>
                </a:solidFill>
                <a:latin typeface="Calibri"/>
              </a:rPr>
              <a:t>ჰუმანიტარულ მეცნიერებათა ფაკულტეტი</a:t>
            </a:r>
          </a:p>
          <a:p>
            <a:pPr algn="ctr" fontAlgn="ctr"/>
            <a:r>
              <a:rPr lang="ka-GE" sz="1050" b="1" dirty="0">
                <a:solidFill>
                  <a:srgbClr val="000000"/>
                </a:solidFill>
                <a:latin typeface="Calibri"/>
              </a:rPr>
              <a:t>საგამოცდო ცენტრის მიერ ორგანიზებული გამოცდები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32562919"/>
              </p:ext>
            </p:extLst>
          </p:nvPr>
        </p:nvGraphicFramePr>
        <p:xfrm>
          <a:off x="1600200" y="675620"/>
          <a:ext cx="7049188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985CA3B-98FE-4C36-ABDE-14769BD3500F}"/>
              </a:ext>
            </a:extLst>
          </p:cNvPr>
          <p:cNvSpPr/>
          <p:nvPr/>
        </p:nvSpPr>
        <p:spPr>
          <a:xfrm>
            <a:off x="1295400" y="3886200"/>
            <a:ext cx="7696200" cy="22961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დარეგისტრირებული იყო</a:t>
            </a:r>
            <a:r>
              <a:rPr lang="en-US" sz="1100"/>
              <a:t> 15376 </a:t>
            </a:r>
            <a:r>
              <a:rPr lang="ka-GE" sz="1100"/>
              <a:t>სტუდენტი 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გამოცდაზე გამოცხადდა</a:t>
            </a:r>
            <a:r>
              <a:rPr lang="en-US" sz="1100"/>
              <a:t> 11641  </a:t>
            </a:r>
            <a:r>
              <a:rPr lang="ka-GE" sz="1100"/>
              <a:t>სტუდენტი, ანუ დარეგისტრირებულთა</a:t>
            </a:r>
            <a:r>
              <a:rPr lang="en-US" sz="1100"/>
              <a:t> 75.70 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არ გამოცხადდა</a:t>
            </a:r>
            <a:r>
              <a:rPr lang="en-US" sz="1100"/>
              <a:t> 2159 </a:t>
            </a:r>
            <a:r>
              <a:rPr lang="ka-GE" sz="1100"/>
              <a:t>სტუდენტი, ანუ დარეგისტრირებულთა</a:t>
            </a:r>
            <a:r>
              <a:rPr lang="en-US" sz="1100"/>
              <a:t> 14.04 %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არ ჰქონდა გამოცდზე გასვლის უფლება</a:t>
            </a:r>
            <a:r>
              <a:rPr lang="en-US" sz="1100"/>
              <a:t> 1573 </a:t>
            </a:r>
            <a:r>
              <a:rPr lang="ka-GE" sz="1100"/>
              <a:t>სტუდენტს, ანუ დარეგისტრირებულთა</a:t>
            </a:r>
            <a:r>
              <a:rPr lang="en-US" sz="1100"/>
              <a:t> 10.23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ჩაიჭრა</a:t>
            </a:r>
            <a:r>
              <a:rPr lang="en-US" sz="1100"/>
              <a:t>  1499  </a:t>
            </a:r>
            <a:r>
              <a:rPr lang="ka-GE" sz="1100"/>
              <a:t>სტუდენტი, ანუ გამოცდაზე გამოცხადებულთა</a:t>
            </a:r>
            <a:r>
              <a:rPr lang="en-US" sz="1100"/>
              <a:t> 12.87 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მათ შორის მიღო შეფასება ,,0“ </a:t>
            </a:r>
            <a:r>
              <a:rPr lang="en-US" sz="1100"/>
              <a:t> 373 </a:t>
            </a:r>
            <a:r>
              <a:rPr lang="ka-GE" sz="1100"/>
              <a:t>სტუდენტმა</a:t>
            </a:r>
            <a:r>
              <a:rPr lang="en-US" sz="1100"/>
              <a:t>, </a:t>
            </a:r>
            <a:r>
              <a:rPr lang="ka-GE" sz="1100"/>
              <a:t>ანუ ჩაჭრილთა </a:t>
            </a:r>
            <a:r>
              <a:rPr lang="en-US" sz="1100"/>
              <a:t>24.88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გამოცდიდან მოიხსნა</a:t>
            </a:r>
            <a:r>
              <a:rPr lang="en-US" sz="1100"/>
              <a:t> 3 </a:t>
            </a:r>
            <a:r>
              <a:rPr lang="ka-GE" sz="1100"/>
              <a:t>სტუდენტი.ანუ გამოცდაზე გამოცხადებულთა</a:t>
            </a:r>
            <a:r>
              <a:rPr lang="en-US" sz="1100"/>
              <a:t> 0,02 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მიიღო დადებითი </a:t>
            </a:r>
            <a:r>
              <a:rPr lang="en-US" sz="1100"/>
              <a:t>10142  </a:t>
            </a:r>
            <a:r>
              <a:rPr lang="ka-GE" sz="1100"/>
              <a:t>შეფასება</a:t>
            </a:r>
            <a:r>
              <a:rPr lang="en-US" sz="1100"/>
              <a:t>  </a:t>
            </a:r>
            <a:r>
              <a:rPr lang="ka-GE" sz="1100"/>
              <a:t>სტუდენტმა, ანუ გამოცდაზე გამოცხადებულთა</a:t>
            </a:r>
            <a:r>
              <a:rPr lang="en-US" sz="1100"/>
              <a:t> 87.12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მათ შორის მიიღო უმაღლესი შეფასება</a:t>
            </a:r>
            <a:r>
              <a:rPr lang="en-US" sz="1100"/>
              <a:t> 2009 </a:t>
            </a:r>
            <a:r>
              <a:rPr lang="ka-GE" sz="1100"/>
              <a:t>სტუდენტმა, ანუ დადებითი შეფასების მქონე სტუდენტთა</a:t>
            </a:r>
            <a:r>
              <a:rPr lang="en-US" sz="1100"/>
              <a:t> 19.80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აპელაციაზე გაიგზავნა </a:t>
            </a:r>
            <a:r>
              <a:rPr lang="en-US" sz="1100"/>
              <a:t>383 </a:t>
            </a:r>
            <a:r>
              <a:rPr lang="ka-GE" sz="1100"/>
              <a:t>სტუდენტის ნაშრომი, ანუ გამოცდაზე გამოცხადებულთა </a:t>
            </a:r>
            <a:r>
              <a:rPr lang="en-US" sz="1100"/>
              <a:t>3.29</a:t>
            </a:r>
            <a:r>
              <a:rPr lang="ka-GE" sz="1100"/>
              <a:t>%</a:t>
            </a:r>
            <a:endParaRPr lang="en-US" sz="110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a-GE" sz="1100"/>
              <a:t>აპელაციის შედეგად გადასწორდა </a:t>
            </a:r>
            <a:r>
              <a:rPr lang="en-US" sz="1100"/>
              <a:t>164  </a:t>
            </a:r>
            <a:r>
              <a:rPr lang="ka-GE" sz="1100"/>
              <a:t>სტუდენტის ნაშრომი, ანუ აპელაციაზე გაგზავნილთა</a:t>
            </a:r>
            <a:r>
              <a:rPr lang="en-US" sz="1100"/>
              <a:t> 42.81</a:t>
            </a:r>
            <a:r>
              <a:rPr lang="ka-GE" sz="1100"/>
              <a:t>%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0" y="60960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953388"/>
              </p:ext>
            </p:extLst>
          </p:nvPr>
        </p:nvGraphicFramePr>
        <p:xfrm>
          <a:off x="762000" y="990602"/>
          <a:ext cx="7696200" cy="4648198"/>
        </p:xfrm>
        <a:graphic>
          <a:graphicData uri="http://schemas.openxmlformats.org/drawingml/2006/table">
            <a:tbl>
              <a:tblPr/>
              <a:tblGrid>
                <a:gridCol w="766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7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6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5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033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a-G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ჰუმანიტარულ მეცნიერებათა ფაკულტეტი</a:t>
                      </a:r>
                    </a:p>
                    <a:p>
                      <a:pPr algn="ctr" fontAlgn="ctr"/>
                      <a:r>
                        <a:rPr lang="ka-G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ორგანიზებული გამოცდები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15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მოიხსნა გამოცდიდან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აპელაციით გადასწორდა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გაზაფხულის სემესტრი</a:t>
            </a:r>
            <a:endParaRPr lang="en-US" sz="1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 descr="logp1.jpg">
            <a:extLst>
              <a:ext uri="{FF2B5EF4-FFF2-40B4-BE49-F238E27FC236}">
                <a16:creationId xmlns="" xmlns:a16="http://schemas.microsoft.com/office/drawing/2014/main" id="{3A7F17F2-32E3-4EAC-8B20-9D256834C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6670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0800000" flipV="1">
            <a:off x="2019300" y="75182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200" b="1" dirty="0">
                <a:solidFill>
                  <a:schemeClr val="dk1"/>
                </a:solidFill>
              </a:rPr>
              <a:t>ტურიზმის საერთაშორისო სკოლის შეფასებათა განაწილება (საგამოცდო ცენტრის მიერ ორგანიზებული გამოცდები)</a:t>
            </a:r>
            <a:endParaRPr lang="en-US" sz="1200" b="1" dirty="0">
              <a:solidFill>
                <a:schemeClr val="dk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გაზაფხულის სემესტრი</a:t>
            </a:r>
            <a:endParaRPr lang="en-US" sz="1400" b="1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56687977"/>
              </p:ext>
            </p:extLst>
          </p:nvPr>
        </p:nvGraphicFramePr>
        <p:xfrm>
          <a:off x="1524000" y="1133475"/>
          <a:ext cx="73914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B9062B9-53EE-40F5-AD50-4F1B0F25B71D}"/>
              </a:ext>
            </a:extLst>
          </p:cNvPr>
          <p:cNvSpPr/>
          <p:nvPr/>
        </p:nvSpPr>
        <p:spPr>
          <a:xfrm>
            <a:off x="1524000" y="3804286"/>
            <a:ext cx="7543800" cy="244411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დარეგისტრირებული იყო</a:t>
            </a:r>
            <a:r>
              <a:rPr lang="en-US" sz="1100"/>
              <a:t> 1949 </a:t>
            </a:r>
            <a:r>
              <a:rPr lang="ka-GE" sz="1100"/>
              <a:t>სტუდენტი 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გამოცდაზე გამოცხადდა</a:t>
            </a:r>
            <a:r>
              <a:rPr lang="en-US" sz="1100"/>
              <a:t> 1451  </a:t>
            </a:r>
            <a:r>
              <a:rPr lang="ka-GE" sz="1100"/>
              <a:t>სტუდენტი, ანუ დარეგისტრირებულთა</a:t>
            </a:r>
            <a:r>
              <a:rPr lang="en-US" sz="1100"/>
              <a:t> 74.44 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არ გამოცხადდა</a:t>
            </a:r>
            <a:r>
              <a:rPr lang="en-US" sz="1100"/>
              <a:t> 230 </a:t>
            </a:r>
            <a:r>
              <a:rPr lang="ka-GE" sz="1100"/>
              <a:t>სტუდენტი, ანუ დარეგისტრირებულთა</a:t>
            </a:r>
            <a:r>
              <a:rPr lang="en-US" sz="1100"/>
              <a:t> 11.80 %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არ ჰქონდა გამოცდზე გასვლის უფლება</a:t>
            </a:r>
            <a:r>
              <a:rPr lang="en-US" sz="1100"/>
              <a:t> 264 </a:t>
            </a:r>
            <a:r>
              <a:rPr lang="ka-GE" sz="1100"/>
              <a:t>სტუდენტს, ანუ დარეგისტრირებულთა</a:t>
            </a:r>
            <a:r>
              <a:rPr lang="en-US" sz="1100"/>
              <a:t> 13.54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ჩაიჭრა</a:t>
            </a:r>
            <a:r>
              <a:rPr lang="en-US" sz="1100"/>
              <a:t>  127  </a:t>
            </a:r>
            <a:r>
              <a:rPr lang="ka-GE" sz="1100"/>
              <a:t>სტუდენტი, ანუ გამოცდაზე გამოცხადებულთა</a:t>
            </a:r>
            <a:r>
              <a:rPr lang="en-US" sz="1100"/>
              <a:t> 8.75 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მათ შორის მიღო შეფასება ,,0“ </a:t>
            </a:r>
            <a:r>
              <a:rPr lang="en-US" sz="1100"/>
              <a:t> 10 </a:t>
            </a:r>
            <a:r>
              <a:rPr lang="ka-GE" sz="1100"/>
              <a:t>სტუდენტმა</a:t>
            </a:r>
            <a:r>
              <a:rPr lang="en-US" sz="1100"/>
              <a:t>, </a:t>
            </a:r>
            <a:r>
              <a:rPr lang="ka-GE" sz="1100"/>
              <a:t>ანუ ჩაჭრილთა </a:t>
            </a:r>
            <a:r>
              <a:rPr lang="en-US" sz="1100"/>
              <a:t>7.87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გამოცდიდან მოიხსნა</a:t>
            </a:r>
            <a:r>
              <a:rPr lang="en-US" sz="1100"/>
              <a:t> 2 </a:t>
            </a:r>
            <a:r>
              <a:rPr lang="ka-GE" sz="1100"/>
              <a:t>სტუდენტი.ანუ გამოცდაზე გამოცხადებულთა</a:t>
            </a:r>
            <a:r>
              <a:rPr lang="en-US" sz="1100"/>
              <a:t> 0.13 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მიიღო დადებითი </a:t>
            </a:r>
            <a:r>
              <a:rPr lang="en-US" sz="1100"/>
              <a:t>1324  </a:t>
            </a:r>
            <a:r>
              <a:rPr lang="ka-GE" sz="1100"/>
              <a:t>შეფასება</a:t>
            </a:r>
            <a:r>
              <a:rPr lang="en-US" sz="1100"/>
              <a:t>  </a:t>
            </a:r>
            <a:r>
              <a:rPr lang="ka-GE" sz="1100"/>
              <a:t>სტუდენტმა, ანუ გამოცდაზე გამოცხადებულთა</a:t>
            </a:r>
            <a:r>
              <a:rPr lang="en-US" sz="1100"/>
              <a:t> 91.24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მათ შორის მიიღო უმაღლესი შეფასება</a:t>
            </a:r>
            <a:r>
              <a:rPr lang="en-US" sz="1100"/>
              <a:t> 215 </a:t>
            </a:r>
            <a:r>
              <a:rPr lang="ka-GE" sz="1100"/>
              <a:t>სტუდენტმა, ანუ დადებითი შეფასების მქონე სტუდენტთა</a:t>
            </a:r>
            <a:r>
              <a:rPr lang="en-US" sz="1100"/>
              <a:t> 16.23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აპელაციაზე გაიგზავნა </a:t>
            </a:r>
            <a:r>
              <a:rPr lang="en-US" sz="1100"/>
              <a:t>60 </a:t>
            </a:r>
            <a:r>
              <a:rPr lang="ka-GE" sz="1100"/>
              <a:t>სტუდენტის ნაშრომი, ანუ გამოცდაზე გამოცხადებულთა </a:t>
            </a:r>
            <a:r>
              <a:rPr lang="en-US" sz="1100"/>
              <a:t>4.13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აპელაციის შედეგად გადასწორდა </a:t>
            </a:r>
            <a:r>
              <a:rPr lang="en-US" sz="1100"/>
              <a:t>35  </a:t>
            </a:r>
            <a:r>
              <a:rPr lang="ka-GE" sz="1100"/>
              <a:t>სტუდენტის ნაშრომი, ანუ აპელაციაზე გაგზავნილთა </a:t>
            </a:r>
            <a:r>
              <a:rPr lang="en-US" sz="1100"/>
              <a:t>58.33</a:t>
            </a:r>
            <a:r>
              <a:rPr lang="ka-GE" sz="1100"/>
              <a:t>%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53200" y="60960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6870703"/>
              </p:ext>
            </p:extLst>
          </p:nvPr>
        </p:nvGraphicFramePr>
        <p:xfrm>
          <a:off x="533400" y="685806"/>
          <a:ext cx="8077200" cy="5181590"/>
        </p:xfrm>
        <a:graphic>
          <a:graphicData uri="http://schemas.openxmlformats.org/drawingml/2006/table">
            <a:tbl>
              <a:tblPr/>
              <a:tblGrid>
                <a:gridCol w="9478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40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97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087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058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ka-G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ტურიზმის</a:t>
                      </a:r>
                      <a:r>
                        <a:rPr lang="ka-GE" sz="1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საერთაშორისო სკოლის შეფასებათა განაწილება</a:t>
                      </a:r>
                      <a:endParaRPr lang="ka-G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07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აპელაციის შედეგად გადასწორდა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029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გაზაფხულის სემესტრი</a:t>
            </a:r>
            <a:endParaRPr lang="en-US" sz="1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logp1.jpg">
            <a:extLst>
              <a:ext uri="{FF2B5EF4-FFF2-40B4-BE49-F238E27FC236}">
                <a16:creationId xmlns="" xmlns:a16="http://schemas.microsoft.com/office/drawing/2014/main" id="{A1EA58A2-821D-4041-A469-6ADE457A9C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165940" y="1022589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გაზაფხულის სემესტრი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2743200" y="533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b="1" dirty="0"/>
              <a:t> </a:t>
            </a:r>
            <a:r>
              <a:rPr lang="ka-GE" sz="1000" b="1" dirty="0"/>
              <a:t>მედიცინის ფაკულტეტი</a:t>
            </a:r>
          </a:p>
          <a:p>
            <a:pPr algn="ctr"/>
            <a:r>
              <a:rPr lang="ka-GE" sz="1000" b="1" dirty="0"/>
              <a:t> საგამოცდო ცენტრის მიერ ჩატარებული გამოცდები</a:t>
            </a:r>
            <a:endParaRPr lang="en-US" sz="10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40942672"/>
              </p:ext>
            </p:extLst>
          </p:nvPr>
        </p:nvGraphicFramePr>
        <p:xfrm>
          <a:off x="1447800" y="1056620"/>
          <a:ext cx="723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4E4B5E7-EE96-4F28-9082-0B1D63870CBB}"/>
              </a:ext>
            </a:extLst>
          </p:cNvPr>
          <p:cNvSpPr/>
          <p:nvPr/>
        </p:nvSpPr>
        <p:spPr>
          <a:xfrm>
            <a:off x="1371600" y="4038600"/>
            <a:ext cx="7620000" cy="2286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დარეგისტრირებული იყო</a:t>
            </a:r>
            <a:r>
              <a:rPr lang="en-US" sz="1100"/>
              <a:t> 6436 </a:t>
            </a:r>
            <a:r>
              <a:rPr lang="ka-GE" sz="1100"/>
              <a:t>სტუდენტი 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გამოცდაზე გამოცხადდა</a:t>
            </a:r>
            <a:r>
              <a:rPr lang="en-US" sz="1100"/>
              <a:t> 5552  </a:t>
            </a:r>
            <a:r>
              <a:rPr lang="ka-GE" sz="1100"/>
              <a:t>სტუდენტი, ანუ დარეგისტრირებულთა</a:t>
            </a:r>
            <a:r>
              <a:rPr lang="en-US" sz="1100"/>
              <a:t> 86.26 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არ გამოცხადდა</a:t>
            </a:r>
            <a:r>
              <a:rPr lang="en-US" sz="1100"/>
              <a:t> 857 </a:t>
            </a:r>
            <a:r>
              <a:rPr lang="ka-GE" sz="1100"/>
              <a:t>სტუდენტი, ანუ დარეგისტრირებულთა</a:t>
            </a:r>
            <a:r>
              <a:rPr lang="en-US" sz="1100"/>
              <a:t> 13.31 %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არ ჰქონდა გამოცდზე გასვლის უფლება</a:t>
            </a:r>
            <a:r>
              <a:rPr lang="en-US" sz="1100"/>
              <a:t> 20 </a:t>
            </a:r>
            <a:r>
              <a:rPr lang="ka-GE" sz="1100"/>
              <a:t>სტუდენტს, ანუ დარეგისტრირებულთა</a:t>
            </a:r>
            <a:r>
              <a:rPr lang="en-US" sz="1100"/>
              <a:t> 0.31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ჩაიჭრა</a:t>
            </a:r>
            <a:r>
              <a:rPr lang="en-US" sz="1100"/>
              <a:t>  882  </a:t>
            </a:r>
            <a:r>
              <a:rPr lang="ka-GE" sz="1100"/>
              <a:t>სტუდენტი, ანუ გამოცდაზე გამოცხადებულთა</a:t>
            </a:r>
            <a:r>
              <a:rPr lang="en-US" sz="1100"/>
              <a:t> 15.86 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მათ შორის მიღო შეფასება ,,0“ </a:t>
            </a:r>
            <a:r>
              <a:rPr lang="en-US" sz="1100"/>
              <a:t> 333 </a:t>
            </a:r>
            <a:r>
              <a:rPr lang="ka-GE" sz="1100"/>
              <a:t>სტუდენტმა</a:t>
            </a:r>
            <a:r>
              <a:rPr lang="en-US" sz="1100"/>
              <a:t>, </a:t>
            </a:r>
            <a:r>
              <a:rPr lang="ka-GE" sz="1100"/>
              <a:t>ანუ ჩაჭრილთა </a:t>
            </a:r>
            <a:r>
              <a:rPr lang="en-US" sz="1100"/>
              <a:t>37.75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გამოცდიდან მოიხსნა</a:t>
            </a:r>
            <a:r>
              <a:rPr lang="en-US" sz="1100"/>
              <a:t> 7 </a:t>
            </a:r>
            <a:r>
              <a:rPr lang="ka-GE" sz="1100"/>
              <a:t>სტუდენტი.ანუ გამოცდაზე გამოცხადებულთა</a:t>
            </a:r>
            <a:r>
              <a:rPr lang="en-US" sz="1100"/>
              <a:t> 0.12 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მიიღო დადებითი </a:t>
            </a:r>
            <a:r>
              <a:rPr lang="en-US" sz="1100"/>
              <a:t>4670  </a:t>
            </a:r>
            <a:r>
              <a:rPr lang="ka-GE" sz="1100"/>
              <a:t>შეფასება</a:t>
            </a:r>
            <a:r>
              <a:rPr lang="en-US" sz="1100"/>
              <a:t>  </a:t>
            </a:r>
            <a:r>
              <a:rPr lang="ka-GE" sz="1100"/>
              <a:t>სტუდენტმა, ანუ გამოცდაზე გამოცხადებულთა</a:t>
            </a:r>
            <a:r>
              <a:rPr lang="en-US" sz="1100"/>
              <a:t> 84.11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მათ შორის მიიღო უმაღლესი შეფასება</a:t>
            </a:r>
            <a:r>
              <a:rPr lang="en-US" sz="1100"/>
              <a:t> 1181 </a:t>
            </a:r>
            <a:r>
              <a:rPr lang="ka-GE" sz="1100"/>
              <a:t>სტუდენტმა, ანუ დადებითი შეფასების მქონე სტუდენტთა</a:t>
            </a:r>
            <a:r>
              <a:rPr lang="en-US" sz="1100"/>
              <a:t> 25.28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აპელაციაზე გაიგზავნა </a:t>
            </a:r>
            <a:r>
              <a:rPr lang="en-US" sz="1100"/>
              <a:t>162 </a:t>
            </a:r>
            <a:r>
              <a:rPr lang="ka-GE" sz="1100"/>
              <a:t>სტუდენტის ნაშრომი, ანუ გამოცდაზე გამოცხადებულთა </a:t>
            </a:r>
            <a:r>
              <a:rPr lang="en-US" sz="1100"/>
              <a:t>2.91</a:t>
            </a:r>
            <a:r>
              <a:rPr lang="ka-GE" sz="1100"/>
              <a:t>%</a:t>
            </a:r>
            <a:endParaRPr lang="en-US" sz="110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a-GE" sz="1100"/>
              <a:t>აპელაციის შედეგად გადასწორდა </a:t>
            </a:r>
            <a:r>
              <a:rPr lang="en-US" sz="1100"/>
              <a:t>86  </a:t>
            </a:r>
            <a:r>
              <a:rPr lang="ka-GE" sz="1100"/>
              <a:t>სტუდენტის ნაშრომი, ანუ აპელაციაზე გაგზავნილთა </a:t>
            </a:r>
            <a:r>
              <a:rPr lang="en-US" sz="1100"/>
              <a:t>53.08</a:t>
            </a:r>
            <a:r>
              <a:rPr lang="ka-GE" sz="1100"/>
              <a:t>%</a:t>
            </a:r>
            <a:endParaRPr lang="en-US"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53200" y="60960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7709609"/>
              </p:ext>
            </p:extLst>
          </p:nvPr>
        </p:nvGraphicFramePr>
        <p:xfrm>
          <a:off x="533400" y="685806"/>
          <a:ext cx="8077200" cy="5181590"/>
        </p:xfrm>
        <a:graphic>
          <a:graphicData uri="http://schemas.openxmlformats.org/drawingml/2006/table">
            <a:tbl>
              <a:tblPr/>
              <a:tblGrid>
                <a:gridCol w="9478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40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55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0586">
                <a:tc gridSpan="4">
                  <a:txBody>
                    <a:bodyPr/>
                    <a:lstStyle/>
                    <a:p>
                      <a:pPr algn="ctr"/>
                      <a:r>
                        <a:rPr lang="ka-GE" sz="1000" b="1" dirty="0"/>
                        <a:t> მედიცინის ფაკულტეტი</a:t>
                      </a:r>
                    </a:p>
                    <a:p>
                      <a:pPr algn="ctr"/>
                      <a:r>
                        <a:rPr lang="ka-GE" sz="1000" b="1" dirty="0"/>
                        <a:t> საგამოცდო ცენტრის მიერ ჩატარებული გამოცდები</a:t>
                      </a:r>
                      <a:endParaRPr lang="ka-G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07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აპელაციის შედეგად გადასწორდა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029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გაზაფხულის სემესტრი</a:t>
            </a:r>
            <a:endParaRPr lang="en-US" sz="1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6858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72200" y="62484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გაზაფხულის სემესტრი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645551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/>
              <a:t>საუნივერსიტეტო შეფასებათა განაწილება</a:t>
            </a:r>
          </a:p>
          <a:p>
            <a:pPr algn="ctr"/>
            <a:r>
              <a:rPr lang="ka-GE" sz="1000" b="1" dirty="0"/>
              <a:t>(თსუ საგამოცდო ცენტრის მიერ ორგანიზებული გამოცდები)</a:t>
            </a:r>
            <a:endParaRPr lang="en-US" sz="1000" b="1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40906370"/>
              </p:ext>
            </p:extLst>
          </p:nvPr>
        </p:nvGraphicFramePr>
        <p:xfrm>
          <a:off x="1066800" y="1219200"/>
          <a:ext cx="7924800" cy="2876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2580C1D-2B3F-48CD-8E57-1E6866732EBE}"/>
              </a:ext>
            </a:extLst>
          </p:cNvPr>
          <p:cNvSpPr/>
          <p:nvPr/>
        </p:nvSpPr>
        <p:spPr>
          <a:xfrm rot="16200000">
            <a:off x="504855" y="2085945"/>
            <a:ext cx="203829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>
                <a:solidFill>
                  <a:schemeClr val="tx1"/>
                </a:solidFill>
              </a:rPr>
              <a:t>სტუდენტთა რაოდენობა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BCBBBEC-562D-4C6B-BD06-00604FA130B6}"/>
              </a:ext>
            </a:extLst>
          </p:cNvPr>
          <p:cNvSpPr/>
          <p:nvPr/>
        </p:nvSpPr>
        <p:spPr>
          <a:xfrm>
            <a:off x="1295400" y="4095690"/>
            <a:ext cx="7696200" cy="2152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დარეგისტრირებული იყო </a:t>
            </a:r>
            <a:r>
              <a:rPr lang="en-US" sz="1100" dirty="0"/>
              <a:t>73806 </a:t>
            </a:r>
            <a:r>
              <a:rPr lang="ka-GE" sz="1100" dirty="0"/>
              <a:t>სტუდენტი</a:t>
            </a:r>
            <a:r>
              <a:rPr lang="en-US" sz="1100" dirty="0"/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გამოცდაზე გამოცხადდა</a:t>
            </a:r>
            <a:r>
              <a:rPr lang="en-US" sz="1100" dirty="0"/>
              <a:t>  57334 </a:t>
            </a:r>
            <a:r>
              <a:rPr lang="ka-GE" sz="1100" dirty="0"/>
              <a:t>სტუდენტი, ანუ დარეგისტრირებულთა </a:t>
            </a:r>
            <a:r>
              <a:rPr lang="en-US" sz="1100" dirty="0"/>
              <a:t>77.68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არ გამოცხადდა </a:t>
            </a:r>
            <a:r>
              <a:rPr lang="en-US" sz="1100" dirty="0"/>
              <a:t>10216  </a:t>
            </a:r>
            <a:r>
              <a:rPr lang="ka-GE" sz="1100" dirty="0"/>
              <a:t>სტუდენტი, ანუ დარეგისტრირებულთა </a:t>
            </a:r>
            <a:r>
              <a:rPr lang="en-US" sz="1100" dirty="0"/>
              <a:t>13.84%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არ ჰქონდა გამოცდზე გასვლის უფლება </a:t>
            </a:r>
            <a:r>
              <a:rPr lang="en-US" sz="1100" dirty="0"/>
              <a:t>6208  </a:t>
            </a:r>
            <a:r>
              <a:rPr lang="ka-GE" sz="1100" dirty="0"/>
              <a:t>სტუდენტს, ანუ დარეგისტრირებულთა </a:t>
            </a:r>
            <a:r>
              <a:rPr lang="en-US" sz="1100" dirty="0"/>
              <a:t>8.41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ჩაიჭრა </a:t>
            </a:r>
            <a:r>
              <a:rPr lang="en-US" sz="1100" dirty="0"/>
              <a:t>8951 </a:t>
            </a:r>
            <a:r>
              <a:rPr lang="ka-GE" sz="1100" dirty="0"/>
              <a:t>სტუდენტი, ანუ გამოცდაზე გამოცხადებულთა </a:t>
            </a:r>
            <a:r>
              <a:rPr lang="en-US" sz="1100" dirty="0"/>
              <a:t>15.61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მათ შორის მიღო შეფასება ,,0“ </a:t>
            </a:r>
            <a:r>
              <a:rPr lang="en-US" sz="1100" dirty="0"/>
              <a:t>2115 </a:t>
            </a:r>
            <a:r>
              <a:rPr lang="ka-GE" sz="1100" dirty="0"/>
              <a:t>სტუდენტმა ანუ ჩაჭრილთა </a:t>
            </a:r>
            <a:r>
              <a:rPr lang="en-US" sz="1100" dirty="0"/>
              <a:t>23.62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გამოცდიდან მოიხსნა</a:t>
            </a:r>
            <a:r>
              <a:rPr lang="en-US" sz="1100" dirty="0"/>
              <a:t>  46 </a:t>
            </a:r>
            <a:r>
              <a:rPr lang="ka-GE" sz="1100" dirty="0"/>
              <a:t>სტუდენტი, ანუ გამოცდაზე გამოცხადებულთა</a:t>
            </a:r>
            <a:r>
              <a:rPr lang="en-US" sz="1100" dirty="0"/>
              <a:t> 0,08</a:t>
            </a:r>
            <a:r>
              <a:rPr lang="ka-GE" sz="1100" dirty="0"/>
              <a:t>%.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მიიღო დადებითი შეფასება</a:t>
            </a:r>
            <a:r>
              <a:rPr lang="en-US" sz="1100" dirty="0"/>
              <a:t>  48383 </a:t>
            </a:r>
            <a:r>
              <a:rPr lang="ka-GE" sz="1100" dirty="0"/>
              <a:t>სტუდენტმა, ანუ გამოცდაზე გამოცხადებულთა </a:t>
            </a:r>
            <a:r>
              <a:rPr lang="en-US" sz="1100" dirty="0"/>
              <a:t>84.38 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მათ შორის მიიღო უმაღლესი შეფასება </a:t>
            </a:r>
            <a:r>
              <a:rPr lang="en-US" sz="1100" dirty="0"/>
              <a:t>8500 </a:t>
            </a:r>
            <a:r>
              <a:rPr lang="ka-GE" sz="1100" dirty="0"/>
              <a:t>სტუდენტმა, ანუ დადებითი შეფასების მქონე სტუდენტთა </a:t>
            </a:r>
            <a:r>
              <a:rPr lang="en-US" sz="1100" dirty="0"/>
              <a:t>17.56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აპელაციაზე გაიგზავნა </a:t>
            </a:r>
            <a:r>
              <a:rPr lang="en-US" sz="1100" dirty="0"/>
              <a:t>3704 </a:t>
            </a:r>
            <a:r>
              <a:rPr lang="ka-GE" sz="1100" dirty="0"/>
              <a:t>სტუდენტის ნაშრომი, ანუ გამოცდაზე გამოცხადებულთა </a:t>
            </a:r>
            <a:r>
              <a:rPr lang="en-US" sz="1100" dirty="0"/>
              <a:t>6.46</a:t>
            </a:r>
            <a:r>
              <a:rPr lang="ka-GE" sz="1100" dirty="0"/>
              <a:t>%</a:t>
            </a:r>
            <a:endParaRPr lang="en-US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 dirty="0"/>
              <a:t>აპელაციის შედეგად გადასწორდა </a:t>
            </a:r>
            <a:r>
              <a:rPr lang="en-US" sz="1100" dirty="0"/>
              <a:t>2146  </a:t>
            </a:r>
            <a:r>
              <a:rPr lang="ka-GE" sz="1100" dirty="0"/>
              <a:t>სტუდენტის ნაშრომი, ანუ აპელაციაზე გაგზავნილთა </a:t>
            </a:r>
            <a:r>
              <a:rPr lang="en-US" sz="1100" dirty="0"/>
              <a:t>57.93 </a:t>
            </a:r>
            <a:r>
              <a:rPr lang="ka-GE" sz="1100" dirty="0"/>
              <a:t>%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1722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9816791"/>
              </p:ext>
            </p:extLst>
          </p:nvPr>
        </p:nvGraphicFramePr>
        <p:xfrm>
          <a:off x="533400" y="914398"/>
          <a:ext cx="8000999" cy="4495804"/>
        </p:xfrm>
        <a:graphic>
          <a:graphicData uri="http://schemas.openxmlformats.org/drawingml/2006/table">
            <a:tbl>
              <a:tblPr/>
              <a:tblGrid>
                <a:gridCol w="12831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765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92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19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5058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a-G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საუნივერსიტეტო გამოცდები</a:t>
                      </a:r>
                      <a:br>
                        <a:rPr lang="ka-G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ka-G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74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ka-G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საუნივერსიტეტო გამოცდები</a:t>
                      </a:r>
                      <a:br>
                        <a:rPr lang="ka-G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(საგამოცდო ცენტრის  და ფაკულტეტის მიერ ორგანიზებული გამოცდები)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05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73806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8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05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57334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00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 pitchFamily="34" charset="0"/>
                        </a:rPr>
                        <a:t>77.68%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1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გამოცხადდა/არ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b="1" dirty="0">
                          <a:latin typeface="Calibri" pitchFamily="34" charset="0"/>
                          <a:cs typeface="Calibri" pitchFamily="34" charset="0"/>
                        </a:rPr>
                        <a:t>16424</a:t>
                      </a:r>
                      <a:endParaRPr lang="en-US" sz="10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>
                          <a:cs typeface="Calibri" pitchFamily="34" charset="0"/>
                        </a:rPr>
                        <a:t>22.25%</a:t>
                      </a:r>
                      <a:endParaRPr lang="en-US" sz="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8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>
                          <a:cs typeface="Calibri" pitchFamily="34" charset="0"/>
                        </a:rPr>
                        <a:t>8951</a:t>
                      </a:r>
                      <a:endParaRPr lang="en-US" sz="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>
                          <a:cs typeface="Calibri" pitchFamily="34" charset="0"/>
                        </a:rPr>
                        <a:t>15.61%</a:t>
                      </a:r>
                      <a:endParaRPr lang="en-US" sz="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8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50" b="1" dirty="0">
                          <a:latin typeface="Calibri" pitchFamily="34" charset="0"/>
                          <a:cs typeface="Calibri" pitchFamily="34" charset="0"/>
                        </a:rPr>
                        <a:t>2115</a:t>
                      </a:r>
                      <a:endParaRPr lang="en-US" sz="105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>
                          <a:cs typeface="Calibri" pitchFamily="34" charset="0"/>
                        </a:rPr>
                        <a:t>23.62%</a:t>
                      </a:r>
                      <a:endParaRPr lang="en-US" sz="9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8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05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 pitchFamily="34" charset="0"/>
                        </a:rPr>
                        <a:t>48383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90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 pitchFamily="34" charset="0"/>
                        </a:rPr>
                        <a:t>84.38%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9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05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8500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90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 pitchFamily="34" charset="0"/>
                        </a:rPr>
                        <a:t>17.56%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8500" y="179773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გაზაფხულის სემესტრი</a:t>
            </a:r>
            <a:endParaRPr lang="en-US"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516080" y="952464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გაზაფხულის სემესტრი</a:t>
            </a:r>
            <a:endParaRPr lang="en-US" sz="14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722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994B2E2-0B15-4D30-B50B-7E12BEAE361F}"/>
              </a:ext>
            </a:extLst>
          </p:cNvPr>
          <p:cNvSpPr/>
          <p:nvPr/>
        </p:nvSpPr>
        <p:spPr>
          <a:xfrm>
            <a:off x="2775540" y="590827"/>
            <a:ext cx="4572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sz="1000" b="1" dirty="0"/>
              <a:t>ეკონომიკისა და ბიზნესის ფაკულტეტი </a:t>
            </a:r>
          </a:p>
          <a:p>
            <a:pPr algn="ctr"/>
            <a:r>
              <a:rPr lang="ka-GE" sz="1000" b="1" dirty="0"/>
              <a:t>შეფასებათა განაწილება (საგამოცდო ცენტრის მიერ ორგანიზებული გამოცდები)</a:t>
            </a:r>
            <a:endParaRPr lang="en-US" sz="1000" b="1" dirty="0"/>
          </a:p>
          <a:p>
            <a:pPr algn="ctr" fontAlgn="ctr"/>
            <a:endParaRPr lang="ka-GE" sz="1100" b="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57188691"/>
              </p:ext>
            </p:extLst>
          </p:nvPr>
        </p:nvGraphicFramePr>
        <p:xfrm>
          <a:off x="2001030" y="1014116"/>
          <a:ext cx="6505575" cy="2872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946D0FA-0BEA-4232-9E4E-F458DF03240A}"/>
              </a:ext>
            </a:extLst>
          </p:cNvPr>
          <p:cNvSpPr/>
          <p:nvPr/>
        </p:nvSpPr>
        <p:spPr>
          <a:xfrm>
            <a:off x="1481917" y="4038600"/>
            <a:ext cx="7543800" cy="222857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დარეგისტრირებული იყო</a:t>
            </a:r>
            <a:r>
              <a:rPr lang="en-US" sz="1100"/>
              <a:t> 14109 </a:t>
            </a:r>
            <a:r>
              <a:rPr lang="ka-GE" sz="1100"/>
              <a:t>სტუდენტი</a:t>
            </a:r>
            <a:r>
              <a:rPr lang="en-US" sz="1100"/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გამოცდაზე გამოცხადდა</a:t>
            </a:r>
            <a:r>
              <a:rPr lang="en-US" sz="1100"/>
              <a:t>  10808 </a:t>
            </a:r>
            <a:r>
              <a:rPr lang="ka-GE" sz="1100"/>
              <a:t>სტუდენტი, ანუ დარეგისტრირებულთა</a:t>
            </a:r>
            <a:r>
              <a:rPr lang="en-US" sz="1100"/>
              <a:t> 76.60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არ გამოცხადდა</a:t>
            </a:r>
            <a:r>
              <a:rPr lang="en-US" sz="1100"/>
              <a:t> 1897  </a:t>
            </a:r>
            <a:r>
              <a:rPr lang="ka-GE" sz="1100"/>
              <a:t>სტუდენტი, ანუ დარეგისტრირებულთა</a:t>
            </a:r>
            <a:r>
              <a:rPr lang="en-US" sz="1100"/>
              <a:t> 13,44%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არ ჰქონდა გამოცდზე გასვლის უფლება</a:t>
            </a:r>
            <a:r>
              <a:rPr lang="en-US" sz="1100"/>
              <a:t> 1391  </a:t>
            </a:r>
            <a:r>
              <a:rPr lang="ka-GE" sz="1100"/>
              <a:t>სტუდენტს, ანუ დარეგისტრირებულთა</a:t>
            </a:r>
            <a:r>
              <a:rPr lang="en-US" sz="1100"/>
              <a:t> 9.85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ჩაიჭრა</a:t>
            </a:r>
            <a:r>
              <a:rPr lang="en-US" sz="1100"/>
              <a:t> 2103 </a:t>
            </a:r>
            <a:r>
              <a:rPr lang="ka-GE" sz="1100"/>
              <a:t>სტუდენტი, ანუ გამოცდაზე გამოცხადებულთა</a:t>
            </a:r>
            <a:r>
              <a:rPr lang="en-US" sz="1100"/>
              <a:t> 19.45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მათ შორის მიღო შეფასება ,,0“ </a:t>
            </a:r>
            <a:r>
              <a:rPr lang="en-US" sz="1100"/>
              <a:t>355 </a:t>
            </a:r>
            <a:r>
              <a:rPr lang="ka-GE" sz="1100"/>
              <a:t>სტუდენტმა ანუ ჩაჭრილთა </a:t>
            </a:r>
            <a:r>
              <a:rPr lang="en-US" sz="1100"/>
              <a:t>16.88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გამოცდიდან მოიხსნა</a:t>
            </a:r>
            <a:r>
              <a:rPr lang="en-US" sz="1100"/>
              <a:t>  13 </a:t>
            </a:r>
            <a:r>
              <a:rPr lang="ka-GE" sz="1100"/>
              <a:t>სტუდენტი, ანუ გამოცდაზე გამოცხადებულთა</a:t>
            </a:r>
            <a:r>
              <a:rPr lang="en-US" sz="1100"/>
              <a:t> 0,12</a:t>
            </a:r>
            <a:r>
              <a:rPr lang="ka-GE" sz="1100"/>
              <a:t>%.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მიიღო დადებითი შეფასება</a:t>
            </a:r>
            <a:r>
              <a:rPr lang="en-US" sz="1100"/>
              <a:t>  8705 </a:t>
            </a:r>
            <a:r>
              <a:rPr lang="ka-GE" sz="1100"/>
              <a:t>სტუდენტმა, ანუ გამოცდაზე გამოცხადებულთა</a:t>
            </a:r>
            <a:r>
              <a:rPr lang="en-US" sz="1100"/>
              <a:t> 80.54 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მათ შორის მიიღო უმაღლესი შეფასება</a:t>
            </a:r>
            <a:r>
              <a:rPr lang="en-US" sz="1100"/>
              <a:t> 1585 </a:t>
            </a:r>
            <a:r>
              <a:rPr lang="ka-GE" sz="1100"/>
              <a:t>სტუდენტმა, ანუ დადებითი შეფასების მქონე სტუდენტთა</a:t>
            </a:r>
            <a:r>
              <a:rPr lang="en-US" sz="1100"/>
              <a:t> 18.20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აპელაციაზე გაიგზავნა</a:t>
            </a:r>
            <a:r>
              <a:rPr lang="en-US" sz="1100"/>
              <a:t> 726 </a:t>
            </a:r>
            <a:r>
              <a:rPr lang="ka-GE" sz="1100"/>
              <a:t>სტუდენტის ნაშრომი, ანუ გამოცდაზე გამოცხადებულთა</a:t>
            </a:r>
            <a:r>
              <a:rPr lang="en-US" sz="1100"/>
              <a:t> 6.71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აპელაციის შედეგად გადასწორდა</a:t>
            </a:r>
            <a:r>
              <a:rPr lang="en-US" sz="1100"/>
              <a:t> 390  </a:t>
            </a:r>
            <a:r>
              <a:rPr lang="ka-GE" sz="1100"/>
              <a:t>სტუდენტის ნაშრომი, ანუ აპელაციაზე გაგზავნილთა</a:t>
            </a:r>
            <a:r>
              <a:rPr lang="en-US" sz="1100"/>
              <a:t> 53.71 </a:t>
            </a:r>
            <a:r>
              <a:rPr lang="ka-GE" sz="1100"/>
              <a:t>%</a:t>
            </a:r>
            <a:endParaRPr lang="en-US"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1722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8500" y="25717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გაზაფხულის სემესტრი</a:t>
            </a:r>
            <a:endParaRPr lang="en-US" sz="1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77000" y="62484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გაზაფხულის სემესტრი</a:t>
            </a:r>
            <a:endParaRPr lang="en-US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3585311"/>
              </p:ext>
            </p:extLst>
          </p:nvPr>
        </p:nvGraphicFramePr>
        <p:xfrm>
          <a:off x="762000" y="990602"/>
          <a:ext cx="7696200" cy="4648198"/>
        </p:xfrm>
        <a:graphic>
          <a:graphicData uri="http://schemas.openxmlformats.org/drawingml/2006/table">
            <a:tbl>
              <a:tblPr/>
              <a:tblGrid>
                <a:gridCol w="766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7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6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5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0333">
                <a:tc gridSpan="4">
                  <a:txBody>
                    <a:bodyPr/>
                    <a:lstStyle/>
                    <a:p>
                      <a:pPr algn="ctr"/>
                      <a:r>
                        <a:rPr lang="ka-GE" sz="800" b="1" dirty="0"/>
                        <a:t>ეკონომიკისა და ბიზნესის ფაკულტეტი</a:t>
                      </a:r>
                      <a:r>
                        <a:rPr lang="ka-GE" sz="800" b="1" baseline="0" dirty="0"/>
                        <a:t> </a:t>
                      </a:r>
                    </a:p>
                    <a:p>
                      <a:pPr algn="ctr"/>
                      <a:r>
                        <a:rPr lang="ka-GE" sz="800" b="1" baseline="0" dirty="0"/>
                        <a:t>შეფასებათა განაწილება (საგამოცდო ცენტრის მიერ ორგანიზებული გამოცდები)</a:t>
                      </a:r>
                      <a:endParaRPr lang="en-US" sz="800" b="1" dirty="0"/>
                    </a:p>
                    <a:p>
                      <a:pPr algn="ctr" fontAlgn="ctr"/>
                      <a:endParaRPr lang="ka-G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15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მოიხსნა გამოცდიდან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აპელაციით გადასწორდა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286000" y="427691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0" y="6492875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გაზაფხულის სემესტრი</a:t>
            </a:r>
            <a:endParaRPr lang="en-US" sz="1400" b="1" dirty="0"/>
          </a:p>
        </p:txBody>
      </p:sp>
      <p:pic>
        <p:nvPicPr>
          <p:cNvPr id="11" name="chart">
            <a:extLst>
              <a:ext uri="{FF2B5EF4-FFF2-40B4-BE49-F238E27FC236}">
                <a16:creationId xmlns="" xmlns:a16="http://schemas.microsoft.com/office/drawing/2014/main" id="{4DC997AB-FB17-4F5C-B28F-EE686CA6D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699" y="636424"/>
            <a:ext cx="4038600" cy="33420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60007484"/>
              </p:ext>
            </p:extLst>
          </p:nvPr>
        </p:nvGraphicFramePr>
        <p:xfrm>
          <a:off x="1219200" y="1100744"/>
          <a:ext cx="7696200" cy="2876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BD54534-663B-4E7C-B5A2-7195CB78D4A9}"/>
              </a:ext>
            </a:extLst>
          </p:cNvPr>
          <p:cNvSpPr/>
          <p:nvPr/>
        </p:nvSpPr>
        <p:spPr>
          <a:xfrm>
            <a:off x="1447800" y="4107088"/>
            <a:ext cx="7543800" cy="232322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დარეგისტრირებული იყო</a:t>
            </a:r>
            <a:r>
              <a:rPr lang="en-US" sz="1100"/>
              <a:t> 10367 </a:t>
            </a:r>
            <a:r>
              <a:rPr lang="ka-GE" sz="1100"/>
              <a:t>სტუდენტი 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გამოცდაზე გამოცხადდა</a:t>
            </a:r>
            <a:r>
              <a:rPr lang="en-US" sz="1100"/>
              <a:t> 7391  </a:t>
            </a:r>
            <a:r>
              <a:rPr lang="ka-GE" sz="1100"/>
              <a:t>სტუდენტი, ანუ დარეგისტრირებულთა</a:t>
            </a:r>
            <a:r>
              <a:rPr lang="en-US" sz="1100"/>
              <a:t> 71.29 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არ გამოცხადდა</a:t>
            </a:r>
            <a:r>
              <a:rPr lang="en-US" sz="1100"/>
              <a:t> 1625 </a:t>
            </a:r>
            <a:r>
              <a:rPr lang="ka-GE" sz="1100"/>
              <a:t>სტუდენტი, ანუ დარეგისტრირებულთა</a:t>
            </a:r>
            <a:r>
              <a:rPr lang="en-US" sz="1100"/>
              <a:t> 15.67 %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არ ჰქონდა გამოცდზე გასვლის უფლება</a:t>
            </a:r>
            <a:r>
              <a:rPr lang="en-US" sz="1100"/>
              <a:t> 1341 </a:t>
            </a:r>
            <a:r>
              <a:rPr lang="ka-GE" sz="1100"/>
              <a:t>სტუდენტს, ანუ დარეგისტრირებულთა</a:t>
            </a:r>
            <a:r>
              <a:rPr lang="en-US" sz="1100"/>
              <a:t> 12.93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ჩაიჭრა</a:t>
            </a:r>
            <a:r>
              <a:rPr lang="en-US" sz="1100"/>
              <a:t>  2065  </a:t>
            </a:r>
            <a:r>
              <a:rPr lang="ka-GE" sz="1100"/>
              <a:t>სტუდენტი, ანუ გამოცდაზე გამოცხადებულთა</a:t>
            </a:r>
            <a:r>
              <a:rPr lang="en-US" sz="1100"/>
              <a:t> 27.93 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მათ შორის მიღო შეფასება ,,0“ </a:t>
            </a:r>
            <a:r>
              <a:rPr lang="en-US" sz="1100"/>
              <a:t> 373 </a:t>
            </a:r>
            <a:r>
              <a:rPr lang="ka-GE" sz="1100"/>
              <a:t>სტუდენტმა</a:t>
            </a:r>
            <a:r>
              <a:rPr lang="en-US" sz="1100"/>
              <a:t>, </a:t>
            </a:r>
            <a:r>
              <a:rPr lang="ka-GE" sz="1100"/>
              <a:t>ანუ ჩაჭრილთა 18.</a:t>
            </a:r>
            <a:r>
              <a:rPr lang="en-US" sz="1100"/>
              <a:t>06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გამოცდიდან მოიხსნა</a:t>
            </a:r>
            <a:r>
              <a:rPr lang="en-US" sz="1100"/>
              <a:t> 8 </a:t>
            </a:r>
            <a:r>
              <a:rPr lang="ka-GE" sz="1100"/>
              <a:t>სტუდენტი.ანუ გამოცდაზე გამოცხადებულთა</a:t>
            </a:r>
            <a:r>
              <a:rPr lang="en-US" sz="1100"/>
              <a:t> 0.10 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მიიღო დადებითი </a:t>
            </a:r>
            <a:r>
              <a:rPr lang="en-US" sz="1100"/>
              <a:t>5326  </a:t>
            </a:r>
            <a:r>
              <a:rPr lang="ka-GE" sz="1100"/>
              <a:t>შეფასება</a:t>
            </a:r>
            <a:r>
              <a:rPr lang="en-US" sz="1100"/>
              <a:t>  </a:t>
            </a:r>
            <a:r>
              <a:rPr lang="ka-GE" sz="1100"/>
              <a:t>სტუდენტმა, ანუ გამოცდაზე გამოცხადებულთა</a:t>
            </a:r>
            <a:r>
              <a:rPr lang="en-US" sz="1100"/>
              <a:t> 72.06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მათ შორის მიიღო უმაღლესი შეფასება</a:t>
            </a:r>
            <a:r>
              <a:rPr lang="en-US" sz="1100"/>
              <a:t> 850 </a:t>
            </a:r>
            <a:r>
              <a:rPr lang="ka-GE" sz="1100"/>
              <a:t>სტუდენტმა, ანუ დადებითი შეფასების მქონე სტუდენტთა</a:t>
            </a:r>
            <a:r>
              <a:rPr lang="en-US" sz="1100"/>
              <a:t> 15.95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აპელაციაზე გაიგზავნა </a:t>
            </a:r>
            <a:r>
              <a:rPr lang="en-US" sz="1100"/>
              <a:t>653 </a:t>
            </a:r>
            <a:r>
              <a:rPr lang="ka-GE" sz="1100"/>
              <a:t>სტუდენტის ნაშრომი, ანუ გამოცდაზე გამოცხადებულთა </a:t>
            </a:r>
            <a:r>
              <a:rPr lang="en-US" sz="1100"/>
              <a:t>8.83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აპელაციის შედეგად გადასწორდა </a:t>
            </a:r>
            <a:r>
              <a:rPr lang="en-US" sz="1100"/>
              <a:t>408  </a:t>
            </a:r>
            <a:r>
              <a:rPr lang="ka-GE" sz="1100"/>
              <a:t>სტუდენტის ნაშრომი, ანუ აპელაციაზე გაგზავნილთა </a:t>
            </a:r>
            <a:r>
              <a:rPr lang="en-US" sz="1100"/>
              <a:t>62.48</a:t>
            </a:r>
            <a:r>
              <a:rPr lang="ka-GE" sz="1100"/>
              <a:t>%</a:t>
            </a:r>
            <a:endParaRPr lang="en-US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გაზაფხულის სემესტრი</a:t>
            </a:r>
            <a:endParaRPr lang="en-US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8931072"/>
              </p:ext>
            </p:extLst>
          </p:nvPr>
        </p:nvGraphicFramePr>
        <p:xfrm>
          <a:off x="533400" y="990602"/>
          <a:ext cx="7924801" cy="4876798"/>
        </p:xfrm>
        <a:graphic>
          <a:graphicData uri="http://schemas.openxmlformats.org/drawingml/2006/table">
            <a:tbl>
              <a:tblPr/>
              <a:tblGrid>
                <a:gridCol w="7896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4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159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46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8381">
                <a:tc gridSpan="4">
                  <a:txBody>
                    <a:bodyPr/>
                    <a:lstStyle/>
                    <a:p>
                      <a:pPr algn="ctr" fontAlgn="ctr"/>
                      <a:endParaRPr lang="ka-G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947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მოიხსნა გამოცდიდან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89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777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ka-GE" sz="900" b="0" i="0" u="none" strike="noStrike" dirty="0">
                        <a:solidFill>
                          <a:srgbClr val="000000"/>
                        </a:solidFill>
                        <a:latin typeface="Sylfae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143000"/>
            <a:ext cx="4038600" cy="334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5752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გაზაფხულის სემესტრი</a:t>
            </a:r>
            <a:endParaRPr lang="en-US" sz="1400" b="1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1209013"/>
              </p:ext>
            </p:extLst>
          </p:nvPr>
        </p:nvGraphicFramePr>
        <p:xfrm>
          <a:off x="1676401" y="914400"/>
          <a:ext cx="722748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D0D16FB-D6CB-4E37-80D4-512B273462C5}"/>
              </a:ext>
            </a:extLst>
          </p:cNvPr>
          <p:cNvSpPr/>
          <p:nvPr/>
        </p:nvSpPr>
        <p:spPr>
          <a:xfrm rot="16200000">
            <a:off x="938213" y="2157412"/>
            <a:ext cx="2009774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/>
              <a:t>სტუდენტთა რაოდენობა</a:t>
            </a:r>
            <a:endParaRPr lang="en-US" sz="11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3FEAFF3-C358-42B1-93D8-AEF3BBD9B733}"/>
              </a:ext>
            </a:extLst>
          </p:cNvPr>
          <p:cNvSpPr/>
          <p:nvPr/>
        </p:nvSpPr>
        <p:spPr>
          <a:xfrm>
            <a:off x="2819400" y="580744"/>
            <a:ext cx="4038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100" b="1" dirty="0"/>
              <a:t>იურიდიული ფაკულტეტი</a:t>
            </a:r>
            <a:endParaRPr lang="ka-GE" sz="1100" dirty="0"/>
          </a:p>
          <a:p>
            <a:pPr algn="ctr"/>
            <a:r>
              <a:rPr lang="ka-GE" sz="1100" b="1" dirty="0"/>
              <a:t>საგამოცდო ცენტრის მიერ  ჩატარებული გამოცდები</a:t>
            </a:r>
            <a:endParaRPr lang="en-US" sz="1100" dirty="0"/>
          </a:p>
          <a:p>
            <a:pPr algn="ctr" fontAlgn="ctr"/>
            <a:endParaRPr lang="ka-GE" sz="11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3D3A02B-2360-46EA-92A8-46407C166A48}"/>
              </a:ext>
            </a:extLst>
          </p:cNvPr>
          <p:cNvSpPr/>
          <p:nvPr/>
        </p:nvSpPr>
        <p:spPr>
          <a:xfrm>
            <a:off x="1524000" y="4038600"/>
            <a:ext cx="7467600" cy="2286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დარეგისტრირებული იყო</a:t>
            </a:r>
            <a:r>
              <a:rPr lang="en-US" sz="1100"/>
              <a:t> 15831 </a:t>
            </a:r>
            <a:r>
              <a:rPr lang="ka-GE" sz="1100"/>
              <a:t>სტუდენტი 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გამოცდაზე გამოცხადდა</a:t>
            </a:r>
            <a:r>
              <a:rPr lang="en-US" sz="1100"/>
              <a:t> 12704  </a:t>
            </a:r>
            <a:r>
              <a:rPr lang="ka-GE" sz="1100"/>
              <a:t>სტუდენტი, ანუ დარეგისტრირებულთა</a:t>
            </a:r>
            <a:r>
              <a:rPr lang="en-US" sz="1100"/>
              <a:t> 80.24 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არ გამოცხადდა</a:t>
            </a:r>
            <a:r>
              <a:rPr lang="en-US" sz="1100"/>
              <a:t> 1957 </a:t>
            </a:r>
            <a:r>
              <a:rPr lang="ka-GE" sz="1100"/>
              <a:t>სტუდენტი, ანუ დარეგისტრირებულთა</a:t>
            </a:r>
            <a:r>
              <a:rPr lang="en-US" sz="1100"/>
              <a:t> 12.36 %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არ ჰქონდა გამოცდზე გასვლის უფლება</a:t>
            </a:r>
            <a:r>
              <a:rPr lang="en-US" sz="1100"/>
              <a:t> 797 </a:t>
            </a:r>
            <a:r>
              <a:rPr lang="ka-GE" sz="1100"/>
              <a:t>სტუდენტს, ანუ დარეგისტრირებულთა</a:t>
            </a:r>
            <a:r>
              <a:rPr lang="en-US" sz="1100"/>
              <a:t> 5.03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ჩაიჭრა</a:t>
            </a:r>
            <a:r>
              <a:rPr lang="en-US" sz="1100"/>
              <a:t>  1246  </a:t>
            </a:r>
            <a:r>
              <a:rPr lang="ka-GE" sz="1100"/>
              <a:t>სტუდენტი, ანუ გამოცდაზე გამოცხადებულთა</a:t>
            </a:r>
            <a:r>
              <a:rPr lang="en-US" sz="1100"/>
              <a:t> 9.8 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მათ შორის მიღო შეფასება ,,0“ </a:t>
            </a:r>
            <a:r>
              <a:rPr lang="en-US" sz="1100"/>
              <a:t> 460 </a:t>
            </a:r>
            <a:r>
              <a:rPr lang="ka-GE" sz="1100"/>
              <a:t>სტუდენტმა</a:t>
            </a:r>
            <a:r>
              <a:rPr lang="en-US" sz="1100"/>
              <a:t>, </a:t>
            </a:r>
            <a:r>
              <a:rPr lang="ka-GE" sz="1100"/>
              <a:t>ანუ ჩაჭრილთა 36</a:t>
            </a:r>
            <a:r>
              <a:rPr lang="en-US" sz="1100"/>
              <a:t>.91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გამოცდიდან მოიხსნა</a:t>
            </a:r>
            <a:r>
              <a:rPr lang="en-US" sz="1100"/>
              <a:t> 9 </a:t>
            </a:r>
            <a:r>
              <a:rPr lang="ka-GE" sz="1100"/>
              <a:t>სტუდენტი.ანუ გამოცდაზე გამოცხადებულთა</a:t>
            </a:r>
            <a:r>
              <a:rPr lang="en-US" sz="1100"/>
              <a:t> 0,07 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მიიღო დადებითი </a:t>
            </a:r>
            <a:r>
              <a:rPr lang="en-US" sz="1100"/>
              <a:t>11822  </a:t>
            </a:r>
            <a:r>
              <a:rPr lang="ka-GE" sz="1100"/>
              <a:t>შეფასება</a:t>
            </a:r>
            <a:r>
              <a:rPr lang="en-US" sz="1100"/>
              <a:t>  </a:t>
            </a:r>
            <a:r>
              <a:rPr lang="ka-GE" sz="1100"/>
              <a:t>სტუდენტმა, ანუ გამოცდაზე გამოცხადებულთა</a:t>
            </a:r>
            <a:r>
              <a:rPr lang="en-US" sz="1100"/>
              <a:t> 93.05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მათ შორის მიიღო უმაღლესი შეფასება</a:t>
            </a:r>
            <a:r>
              <a:rPr lang="en-US" sz="1100"/>
              <a:t> 1830 </a:t>
            </a:r>
            <a:r>
              <a:rPr lang="ka-GE" sz="1100"/>
              <a:t>სტუდენტმა, ანუ დადებითი შეფასების მქონე სტუდენტთა</a:t>
            </a:r>
            <a:r>
              <a:rPr lang="en-US" sz="1100"/>
              <a:t> 15.47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აპელაციაზე გაიგზავნა </a:t>
            </a:r>
            <a:r>
              <a:rPr lang="en-US" sz="1100"/>
              <a:t>1357 </a:t>
            </a:r>
            <a:r>
              <a:rPr lang="ka-GE" sz="1100"/>
              <a:t>სტუდენტის ნაშრომი, ანუ გამოცდაზე გამოცხადებულთა </a:t>
            </a:r>
            <a:r>
              <a:rPr lang="en-US" sz="1100"/>
              <a:t>10,68</a:t>
            </a:r>
            <a:r>
              <a:rPr lang="ka-GE" sz="1100"/>
              <a:t>%</a:t>
            </a:r>
            <a:endParaRPr lang="en-US" sz="110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a-GE" sz="1100"/>
              <a:t>აპელაციის შედეგად გადასწორდა </a:t>
            </a:r>
            <a:r>
              <a:rPr lang="en-US" sz="1100"/>
              <a:t>830  </a:t>
            </a:r>
            <a:r>
              <a:rPr lang="ka-GE" sz="1100"/>
              <a:t>სტუდენტის ნაშრომი, ანუ აპელაციაზე გაგზავნილთა</a:t>
            </a:r>
            <a:r>
              <a:rPr lang="en-US" sz="1100"/>
              <a:t> 61.16</a:t>
            </a:r>
            <a:r>
              <a:rPr lang="ka-GE" sz="1100"/>
              <a:t>%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0" y="61722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გაზაფხულის სემესტრი</a:t>
            </a:r>
            <a:endParaRPr lang="en-US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97986054"/>
              </p:ext>
            </p:extLst>
          </p:nvPr>
        </p:nvGraphicFramePr>
        <p:xfrm>
          <a:off x="762000" y="990602"/>
          <a:ext cx="7696200" cy="4648198"/>
        </p:xfrm>
        <a:graphic>
          <a:graphicData uri="http://schemas.openxmlformats.org/drawingml/2006/table">
            <a:tbl>
              <a:tblPr/>
              <a:tblGrid>
                <a:gridCol w="766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7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6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5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0333">
                <a:tc gridSpan="4">
                  <a:txBody>
                    <a:bodyPr/>
                    <a:lstStyle/>
                    <a:p>
                      <a:pPr algn="ctr" fontAlgn="base"/>
                      <a:r>
                        <a:rPr lang="ka-GE" sz="1000" b="1" dirty="0">
                          <a:latin typeface="+mn-lt"/>
                          <a:ea typeface="+mn-ea"/>
                          <a:cs typeface="+mn-cs"/>
                        </a:rPr>
                        <a:t>იურიდიული</a:t>
                      </a:r>
                      <a:r>
                        <a:rPr lang="ka-GE" sz="1000" b="1" baseline="0" dirty="0">
                          <a:latin typeface="+mn-lt"/>
                          <a:ea typeface="+mn-ea"/>
                          <a:cs typeface="+mn-cs"/>
                        </a:rPr>
                        <a:t> ფაკულტეტი</a:t>
                      </a:r>
                      <a:endParaRPr lang="ka-GE" sz="1000" b="0" baseline="0" dirty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a-GE" sz="1000" b="1" baseline="0" dirty="0">
                          <a:latin typeface="+mn-lt"/>
                          <a:ea typeface="+mn-ea"/>
                          <a:cs typeface="+mn-cs"/>
                        </a:rPr>
                        <a:t>საგამოცდო ცენტრის მიერ  ჩატარებული გამოცდები</a:t>
                      </a:r>
                      <a:endParaRPr lang="en-US" sz="1000" dirty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ka-G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15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მოიხსნა გამოცდიდან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93.05%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აპელაციით გადასწორდა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246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გაზაფხულის სემესტრი</a:t>
            </a:r>
            <a:endParaRPr lang="en-US" sz="1400" b="1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41392718"/>
              </p:ext>
            </p:extLst>
          </p:nvPr>
        </p:nvGraphicFramePr>
        <p:xfrm>
          <a:off x="1600200" y="990600"/>
          <a:ext cx="7239000" cy="282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B1416B4-B5BC-468F-9DCD-C33129387975}"/>
              </a:ext>
            </a:extLst>
          </p:cNvPr>
          <p:cNvSpPr/>
          <p:nvPr/>
        </p:nvSpPr>
        <p:spPr>
          <a:xfrm rot="16200000">
            <a:off x="1107304" y="1974592"/>
            <a:ext cx="19812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/>
              <a:t>სტუდენტთა რაოდენობა</a:t>
            </a:r>
            <a:endParaRPr lang="en-US" sz="11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202F7FE-0734-43E5-9324-C6B091BCD986}"/>
              </a:ext>
            </a:extLst>
          </p:cNvPr>
          <p:cNvSpPr/>
          <p:nvPr/>
        </p:nvSpPr>
        <p:spPr>
          <a:xfrm>
            <a:off x="1447800" y="3979159"/>
            <a:ext cx="7543800" cy="234544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დარეგისტრირებული იყო </a:t>
            </a:r>
            <a:r>
              <a:rPr lang="en-US" sz="1100"/>
              <a:t>7142 </a:t>
            </a:r>
            <a:r>
              <a:rPr lang="ka-GE" sz="1100"/>
              <a:t>სტუდენტი 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გამოცდაზე გამოცხადდა</a:t>
            </a:r>
            <a:r>
              <a:rPr lang="en-US" sz="1100"/>
              <a:t> 5330  </a:t>
            </a:r>
            <a:r>
              <a:rPr lang="ka-GE" sz="1100"/>
              <a:t>სტუდენტი, ანუ დარეგისტრირებულთა</a:t>
            </a:r>
            <a:r>
              <a:rPr lang="en-US" sz="1100"/>
              <a:t> 80.56 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არ გამოცხადდა</a:t>
            </a:r>
            <a:r>
              <a:rPr lang="en-US" sz="1100"/>
              <a:t> 1234 </a:t>
            </a:r>
            <a:r>
              <a:rPr lang="ka-GE" sz="1100"/>
              <a:t>სტუდენტი, ანუ დარეგისტრირებულთა</a:t>
            </a:r>
            <a:r>
              <a:rPr lang="en-US" sz="1100"/>
              <a:t> 9.89 %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არ ჰქონდა გამოცდზე გასვლის უფლება</a:t>
            </a:r>
            <a:r>
              <a:rPr lang="en-US" sz="1100"/>
              <a:t> 574 </a:t>
            </a:r>
            <a:r>
              <a:rPr lang="ka-GE" sz="1100"/>
              <a:t>სტუდენტს, ანუ დარეგისტრირებულთა</a:t>
            </a:r>
            <a:r>
              <a:rPr lang="en-US" sz="1100"/>
              <a:t> 9.54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ჩაიჭრა</a:t>
            </a:r>
            <a:r>
              <a:rPr lang="en-US" sz="1100"/>
              <a:t>  773  </a:t>
            </a:r>
            <a:r>
              <a:rPr lang="ka-GE" sz="1100"/>
              <a:t>სტუდენტი, ანუ გამოცდაზე გამოცხადებულთა</a:t>
            </a:r>
            <a:r>
              <a:rPr lang="en-US" sz="1100"/>
              <a:t> 12.23 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მათ შორის მიღო შეფასება ,,0“ </a:t>
            </a:r>
            <a:r>
              <a:rPr lang="en-US" sz="1100"/>
              <a:t> 159 </a:t>
            </a:r>
            <a:r>
              <a:rPr lang="ka-GE" sz="1100"/>
              <a:t>სტუდენტმა</a:t>
            </a:r>
            <a:r>
              <a:rPr lang="en-US" sz="1100"/>
              <a:t>, </a:t>
            </a:r>
            <a:r>
              <a:rPr lang="ka-GE" sz="1100"/>
              <a:t>ანუ ჩაჭრილთა 2</a:t>
            </a:r>
            <a:r>
              <a:rPr lang="en-US" sz="1100"/>
              <a:t>0.31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გამოცდიდან მოიხსნა</a:t>
            </a:r>
            <a:r>
              <a:rPr lang="en-US" sz="1100"/>
              <a:t> 4 </a:t>
            </a:r>
            <a:r>
              <a:rPr lang="ka-GE" sz="1100"/>
              <a:t>სტუდენტი.ანუ გამოცდაზე გამოცხადებულთა</a:t>
            </a:r>
            <a:r>
              <a:rPr lang="en-US" sz="1100"/>
              <a:t> 0 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მიიღო დადებითი </a:t>
            </a:r>
            <a:r>
              <a:rPr lang="en-US" sz="1100"/>
              <a:t>4557  </a:t>
            </a:r>
            <a:r>
              <a:rPr lang="ka-GE" sz="1100"/>
              <a:t>შეფასება</a:t>
            </a:r>
            <a:r>
              <a:rPr lang="en-US" sz="1100"/>
              <a:t>  </a:t>
            </a:r>
            <a:r>
              <a:rPr lang="ka-GE" sz="1100"/>
              <a:t>სტუდენტმა, ანუ გამოცდაზე გამოცხადებულთა</a:t>
            </a:r>
            <a:r>
              <a:rPr lang="en-US" sz="1100"/>
              <a:t> 87.76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მათ შორის მიიღო უმაღლესი შეფასება</a:t>
            </a:r>
            <a:r>
              <a:rPr lang="en-US" sz="1100"/>
              <a:t> 614 </a:t>
            </a:r>
            <a:r>
              <a:rPr lang="ka-GE" sz="1100"/>
              <a:t>სტუდენტმა, ანუ დადებითი შეფასების მქონე სტუდენტთა</a:t>
            </a:r>
            <a:r>
              <a:rPr lang="en-US" sz="1100"/>
              <a:t> 11.75</a:t>
            </a:r>
            <a:r>
              <a:rPr lang="ka-GE" sz="1100"/>
              <a:t>%</a:t>
            </a:r>
            <a:endParaRPr lang="en-US" sz="110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ka-GE" sz="1100"/>
              <a:t>აპელაციაზე გაიგზავნა </a:t>
            </a:r>
            <a:r>
              <a:rPr lang="en-US" sz="1100"/>
              <a:t>271 </a:t>
            </a:r>
            <a:r>
              <a:rPr lang="ka-GE" sz="1100"/>
              <a:t>სტუდენტის ნაშრომი, ანუ გამოცდაზე გამოცხადებულთა </a:t>
            </a:r>
            <a:r>
              <a:rPr lang="en-US" sz="1100"/>
              <a:t>4.39</a:t>
            </a:r>
            <a:r>
              <a:rPr lang="ka-GE" sz="1100"/>
              <a:t>%</a:t>
            </a:r>
            <a:endParaRPr lang="en-US" sz="110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a-GE" sz="1100"/>
              <a:t>აპელაციის შედეგად გადასწორდა </a:t>
            </a:r>
            <a:r>
              <a:rPr lang="en-US" sz="1100"/>
              <a:t>180  </a:t>
            </a:r>
            <a:r>
              <a:rPr lang="ka-GE" sz="1100"/>
              <a:t>სტუდენტის ნაშრომი, ანუ აპელაციაზე გაგზავნილთა</a:t>
            </a:r>
            <a:r>
              <a:rPr lang="en-US" sz="1100"/>
              <a:t> 57.60</a:t>
            </a:r>
            <a:r>
              <a:rPr lang="ka-GE" sz="1100"/>
              <a:t>%</a:t>
            </a:r>
            <a:endParaRPr lang="en-US" sz="110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0F6D2BE-E05D-4D47-A26E-54303F173D68}"/>
              </a:ext>
            </a:extLst>
          </p:cNvPr>
          <p:cNvSpPr/>
          <p:nvPr/>
        </p:nvSpPr>
        <p:spPr>
          <a:xfrm>
            <a:off x="2746530" y="67562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sz="1100" b="1" dirty="0"/>
              <a:t>სოციალურ მეცნიერებათა ფაკულტეტი</a:t>
            </a:r>
          </a:p>
          <a:p>
            <a:pPr algn="ctr"/>
            <a:r>
              <a:rPr lang="ka-GE" sz="1100" b="1" dirty="0"/>
              <a:t>საგამოცდო ცენტრიეს მიერ ორგანიზებული გამოცდა</a:t>
            </a:r>
            <a:endParaRPr lang="en-US" sz="1100" b="1" dirty="0"/>
          </a:p>
          <a:p>
            <a:pPr algn="ctr" fontAlgn="ctr"/>
            <a:endParaRPr lang="ka-GE" sz="1100" b="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246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2016-2017 სასწავლო წელი გაზაფხულის სემესტრი</a:t>
            </a:r>
            <a:endParaRPr lang="en-US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9526845"/>
              </p:ext>
            </p:extLst>
          </p:nvPr>
        </p:nvGraphicFramePr>
        <p:xfrm>
          <a:off x="838200" y="1151214"/>
          <a:ext cx="7619999" cy="4487592"/>
        </p:xfrm>
        <a:graphic>
          <a:graphicData uri="http://schemas.openxmlformats.org/drawingml/2006/table">
            <a:tbl>
              <a:tblPr/>
              <a:tblGrid>
                <a:gridCol w="759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523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230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52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0626">
                <a:tc gridSpan="4">
                  <a:txBody>
                    <a:bodyPr/>
                    <a:lstStyle/>
                    <a:p>
                      <a:pPr algn="ctr" fontAlgn="base"/>
                      <a:r>
                        <a:rPr lang="ka-GE" sz="1000" b="1" dirty="0">
                          <a:latin typeface="+mn-lt"/>
                          <a:ea typeface="+mn-ea"/>
                          <a:cs typeface="+mn-cs"/>
                        </a:rPr>
                        <a:t>სოციალურ მეცნიერებათა ფაკულტეტი</a:t>
                      </a:r>
                    </a:p>
                    <a:p>
                      <a:pPr algn="ctr" fontAlgn="base"/>
                      <a:r>
                        <a:rPr lang="ka-GE" sz="1000" b="1" dirty="0">
                          <a:latin typeface="+mn-lt"/>
                          <a:ea typeface="+mn-ea"/>
                          <a:cs typeface="+mn-cs"/>
                        </a:rPr>
                        <a:t>საგამოცდო ცენტრიეს მიერ ორგანიზებული გამოცდა</a:t>
                      </a:r>
                      <a:endParaRPr lang="en-US" sz="1000" b="1" dirty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ka-G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906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მოიხსნა გამოცდიდან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7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აპელაციით გადასწორდა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2079</TotalTime>
  <Words>2094</Words>
  <Application>Microsoft Office PowerPoint</Application>
  <PresentationFormat>On-screen Show (4:3)</PresentationFormat>
  <Paragraphs>483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ივანე ჯავახიშვილის სახელობის თბილისის სახელმწიფო უნივერსიტეტის საგამოცდო ცენტრის ანგარიში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თსუ-ს სამაგისტრო პროგრამოს პიორიტეტები 2.  რას გვზაძლევს 3. რა საშუალებებია 4. პლუსები 5</dc:title>
  <dc:creator>Nika</dc:creator>
  <cp:lastModifiedBy>user</cp:lastModifiedBy>
  <cp:revision>295</cp:revision>
  <dcterms:created xsi:type="dcterms:W3CDTF">2006-08-16T00:00:00Z</dcterms:created>
  <dcterms:modified xsi:type="dcterms:W3CDTF">2018-01-04T07:36:47Z</dcterms:modified>
</cp:coreProperties>
</file>